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8" r:id="rId2"/>
  </p:sldMasterIdLst>
  <p:notesMasterIdLst>
    <p:notesMasterId r:id="rId5"/>
  </p:notesMasterIdLst>
  <p:sldIdLst>
    <p:sldId id="256" r:id="rId3"/>
    <p:sldId id="260" r:id="rId4"/>
  </p:sldIdLst>
  <p:sldSz cx="6858000" cy="9906000" type="A4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316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46E2746-1B67-465C-B90E-89CECB3A7781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EBAB9D6-FF60-43FA-BD34-E420C2E4FE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 smtClean="0"/>
          </a:p>
        </p:txBody>
      </p:sp>
      <p:sp>
        <p:nvSpPr>
          <p:cNvPr id="71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96E71C-2353-42FC-8908-F790AA098F1F}" type="slidenum">
              <a:rPr lang="pl-PL" smtClean="0"/>
              <a:pPr/>
              <a:t>1</a:t>
            </a:fld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12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fficeArt object" descr="Image"/>
          <p:cNvPicPr>
            <a:picLocks noChangeAspect="1" noChangeArrowheads="1"/>
          </p:cNvPicPr>
          <p:nvPr userDrawn="1"/>
        </p:nvPicPr>
        <p:blipFill>
          <a:blip r:embed="rId2" cstate="print"/>
          <a:srcRect b="89665"/>
          <a:stretch>
            <a:fillRect/>
          </a:stretch>
        </p:blipFill>
        <p:spPr bwMode="auto">
          <a:xfrm>
            <a:off x="0" y="-15875"/>
            <a:ext cx="6911975" cy="2159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3" name="Obraz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6988" y="9777413"/>
            <a:ext cx="6911976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10" descr="eduzywienie_logo_kolor_A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27213" y="1681163"/>
            <a:ext cx="9910763" cy="557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2276475" y="4851400"/>
            <a:ext cx="1728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ea typeface="Gadugi" pitchFamily="34" charset="0"/>
                <a:cs typeface="Calibri" pitchFamily="34" charset="0"/>
              </a:rPr>
              <a:t>JEŻ-Bis</a:t>
            </a:r>
            <a:endParaRPr lang="pl-PL" sz="700" b="1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ea typeface="Gadugi" pitchFamily="34" charset="0"/>
              <a:cs typeface="Calibri" pitchFamily="34" charset="0"/>
            </a:endParaRPr>
          </a:p>
        </p:txBody>
      </p:sp>
      <p:sp>
        <p:nvSpPr>
          <p:cNvPr id="10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CCC2-5914-49A1-968B-F32EC0A881BC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11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5AA59-39DA-432D-9143-FE63EE3830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5362" name="Picture 2" descr="Logo Kuratorium Oświaty w Lublinie"/>
          <p:cNvPicPr>
            <a:picLocks noChangeAspect="1" noChangeArrowheads="1"/>
          </p:cNvPicPr>
          <p:nvPr userDrawn="1"/>
        </p:nvPicPr>
        <p:blipFill>
          <a:blip r:embed="rId5" cstate="print"/>
          <a:srcRect l="25926" t="11111" r="24074" b="14815"/>
          <a:stretch>
            <a:fillRect/>
          </a:stretch>
        </p:blipFill>
        <p:spPr bwMode="auto">
          <a:xfrm>
            <a:off x="5949280" y="269813"/>
            <a:ext cx="878497" cy="650739"/>
          </a:xfrm>
          <a:prstGeom prst="rect">
            <a:avLst/>
          </a:prstGeom>
          <a:noFill/>
        </p:spPr>
      </p:pic>
      <p:pic>
        <p:nvPicPr>
          <p:cNvPr id="13" name="Obraz 12" descr="LSCDN-logotyp-napis-230404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4077072" y="272480"/>
            <a:ext cx="1944216" cy="661033"/>
          </a:xfrm>
          <a:prstGeom prst="rect">
            <a:avLst/>
          </a:prstGeom>
        </p:spPr>
      </p:pic>
      <p:pic>
        <p:nvPicPr>
          <p:cNvPr id="4" name="Obraz 9" descr="SGGW-instytut-nauk-o-zywieniu-czlowieka-znak-podstawowy-ciemnozielony-CMYK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7881" y="344544"/>
            <a:ext cx="1512927" cy="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az 14" descr="Projekt-bez-nazwy-1.png"/>
          <p:cNvPicPr>
            <a:picLocks noChangeAspect="1"/>
          </p:cNvPicPr>
          <p:nvPr userDrawn="1"/>
        </p:nvPicPr>
        <p:blipFill>
          <a:blip r:embed="rId8" cstate="print"/>
          <a:srcRect l="6667" r="4444"/>
          <a:stretch>
            <a:fillRect/>
          </a:stretch>
        </p:blipFill>
        <p:spPr>
          <a:xfrm>
            <a:off x="1772815" y="272480"/>
            <a:ext cx="2304257" cy="518458"/>
          </a:xfrm>
          <a:prstGeom prst="rect">
            <a:avLst/>
          </a:prstGeom>
        </p:spPr>
      </p:pic>
      <p:pic>
        <p:nvPicPr>
          <p:cNvPr id="16" name="Obraz 15" descr="01_znak_siatka_podstawowy_kolor_biale_tlo.png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05833" y="9055992"/>
            <a:ext cx="12811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Obraz 16" descr="01_znak_siatka_podstawowy_kolor_biale_tlo.png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95714" y="9056811"/>
            <a:ext cx="23145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Obraz 17" descr="Patronat_honorowy_–_minister_edukacji.jp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347712" y="8876072"/>
            <a:ext cx="1410049" cy="90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C5797-627D-49D0-A51C-683154B6A3F2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3B5BE-6848-4F5C-A670-C4265E3032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AE983-3E9D-43BA-983B-A7D2859CF3FC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99469-4E71-4CFE-B0E9-EE6BC7A20A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 descr="Image"/>
          <p:cNvPicPr>
            <a:picLocks noChangeAspect="1"/>
          </p:cNvPicPr>
          <p:nvPr userDrawn="1"/>
        </p:nvPicPr>
        <p:blipFill>
          <a:blip r:embed="rId2" cstate="print">
            <a:lum bright="2000"/>
          </a:blip>
          <a:srcRect l="50935" t="-14432" r="-12617" b="13411"/>
          <a:stretch>
            <a:fillRect/>
          </a:stretch>
        </p:blipFill>
        <p:spPr bwMode="auto">
          <a:xfrm>
            <a:off x="188913" y="849313"/>
            <a:ext cx="9504362" cy="655161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3" name="officeArt object" descr="Image"/>
          <p:cNvPicPr>
            <a:picLocks noChangeAspect="1" noChangeArrowheads="1"/>
          </p:cNvPicPr>
          <p:nvPr userDrawn="1"/>
        </p:nvPicPr>
        <p:blipFill>
          <a:blip r:embed="rId3" cstate="print"/>
          <a:srcRect b="89665"/>
          <a:stretch>
            <a:fillRect/>
          </a:stretch>
        </p:blipFill>
        <p:spPr bwMode="auto">
          <a:xfrm>
            <a:off x="0" y="-15875"/>
            <a:ext cx="6911975" cy="2000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4" name="Obraz 9" descr="SGGW-instytut-nauk-o-zywieniu-czlowieka-znak-podstawowy-ciemnozielony-CMYK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60" y="285750"/>
            <a:ext cx="1188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10" descr="eduzywienie_logo_kolor_A.pn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32837" y="-96868"/>
            <a:ext cx="2064315" cy="1161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3500413" y="545704"/>
            <a:ext cx="172878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pl-PL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itchFamily="34" charset="0"/>
                <a:ea typeface="Gadugi" pitchFamily="34" charset="0"/>
                <a:cs typeface="Arial Unicode MS" pitchFamily="34" charset="-128"/>
              </a:rPr>
              <a:t>JEŻ-Bis</a:t>
            </a:r>
            <a:endParaRPr lang="pl-PL" sz="100" b="1" dirty="0">
              <a:solidFill>
                <a:schemeClr val="tx1">
                  <a:lumMod val="65000"/>
                  <a:lumOff val="35000"/>
                </a:schemeClr>
              </a:solidFill>
              <a:latin typeface="Corbel" pitchFamily="34" charset="0"/>
              <a:ea typeface="Gadugi" pitchFamily="34" charset="0"/>
            </a:endParaRPr>
          </a:p>
        </p:txBody>
      </p:sp>
      <p:pic>
        <p:nvPicPr>
          <p:cNvPr id="8" name="Obraz 11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26988" y="9777413"/>
            <a:ext cx="6911976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Logo Kuratorium Oświaty w Lublinie"/>
          <p:cNvPicPr>
            <a:picLocks noChangeAspect="1" noChangeArrowheads="1"/>
          </p:cNvPicPr>
          <p:nvPr userDrawn="1"/>
        </p:nvPicPr>
        <p:blipFill>
          <a:blip r:embed="rId7" cstate="print"/>
          <a:srcRect l="25926" t="11111" r="24074" b="14815"/>
          <a:stretch>
            <a:fillRect/>
          </a:stretch>
        </p:blipFill>
        <p:spPr bwMode="auto">
          <a:xfrm>
            <a:off x="6093296" y="272480"/>
            <a:ext cx="756000" cy="560001"/>
          </a:xfrm>
          <a:prstGeom prst="rect">
            <a:avLst/>
          </a:prstGeom>
          <a:noFill/>
        </p:spPr>
      </p:pic>
      <p:pic>
        <p:nvPicPr>
          <p:cNvPr id="12" name="Obraz 11" descr="LSCDN-logotyp-napis-230404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4437112" y="260959"/>
            <a:ext cx="1728192" cy="587585"/>
          </a:xfrm>
          <a:prstGeom prst="rect">
            <a:avLst/>
          </a:prstGeom>
        </p:spPr>
      </p:pic>
      <p:pic>
        <p:nvPicPr>
          <p:cNvPr id="14" name="Obraz 13" descr="Projekt-bez-nazwy-1.png"/>
          <p:cNvPicPr>
            <a:picLocks noChangeAspect="1"/>
          </p:cNvPicPr>
          <p:nvPr userDrawn="1"/>
        </p:nvPicPr>
        <p:blipFill>
          <a:blip r:embed="rId9" cstate="print"/>
          <a:srcRect l="6667" r="4444"/>
          <a:stretch>
            <a:fillRect/>
          </a:stretch>
        </p:blipFill>
        <p:spPr>
          <a:xfrm>
            <a:off x="1340769" y="272480"/>
            <a:ext cx="1759998" cy="396000"/>
          </a:xfrm>
          <a:prstGeom prst="rect">
            <a:avLst/>
          </a:prstGeom>
        </p:spPr>
      </p:pic>
      <p:pic>
        <p:nvPicPr>
          <p:cNvPr id="13" name="Obraz 12" descr="01_znak_siatka_podstawowy_kolor_biale_tlo.png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05833" y="9055992"/>
            <a:ext cx="12811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az 14" descr="01_znak_siatka_podstawowy_kolor_biale_tlo.png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195714" y="9056811"/>
            <a:ext cx="23145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Obraz 15" descr="Patronat_honorowy_–_minister_edukacji.jpg"/>
          <p:cNvPicPr>
            <a:picLocks noChangeAspect="1"/>
          </p:cNvPicPr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347712" y="8876072"/>
            <a:ext cx="1410049" cy="90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5230B-8B0E-402E-B51E-D9B768889D85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B9CD8-5F8B-4B7A-91C9-40AFFB6D575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BA0A8-C8A9-4C4D-A72E-3A2D5D7A9407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B1659-0DD7-4CB5-B6EC-FD7988D316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52F9E-A296-4C27-A3A4-A2C6D5674906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320C-C197-4EDD-ADFA-B59B5469521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F6BD9-E811-46C4-A2D7-A92B574B5685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B84CB-3244-4467-91FE-C5E6B5A1FB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CCE96-A67D-4BE3-BE03-1C8F9E58586D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61640-BC60-42A2-988B-0C5635E0817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8BE4-522C-4083-9BB3-6D3409DAF9EE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58FED-89DE-40EE-84CB-3571F6868E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E3C32-2B7C-49A3-A570-146F97AC5944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12D4D-FA09-4855-A7A2-806A5496E9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DA88FE-4BB7-4F42-ACF7-3DBEF4323357}" type="datetimeFigureOut">
              <a:rPr lang="pl-PL"/>
              <a:pPr>
                <a:defRPr/>
              </a:pPr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5B0E96-D014-4890-9845-4E0FC7E17E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D03A8-6D46-4309-AADA-C36CCF69F6A7}" type="datetimeFigureOut">
              <a:rPr lang="pl-PL" smtClean="0"/>
              <a:pPr/>
              <a:t>17.10.2024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296D9-4386-42CA-BBE4-88C245B6315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hyperlink" Target="https://forms.gle/27mwQqg9mMYAUwJt9" TargetMode="External"/><Relationship Id="rId7" Type="http://schemas.openxmlformats.org/officeDocument/2006/relationships/image" Target="../media/image20.png"/><Relationship Id="rId2" Type="http://schemas.openxmlformats.org/officeDocument/2006/relationships/hyperlink" Target="https://forms.gle/LGKD4ZnzwJBysmVA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Obraz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6988" y="9815513"/>
            <a:ext cx="6911976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620713" y="5313363"/>
            <a:ext cx="5976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pl-PL" sz="2400" b="1" dirty="0">
                <a:latin typeface="Calibri" pitchFamily="34" charset="0"/>
                <a:ea typeface="Arial Unicode MS" pitchFamily="34" charset="-128"/>
                <a:cs typeface="Calibri" pitchFamily="34" charset="0"/>
              </a:rPr>
              <a:t>Cele, </a:t>
            </a:r>
            <a:br>
              <a:rPr lang="pl-PL" sz="2400" b="1" dirty="0">
                <a:latin typeface="Calibri" pitchFamily="34" charset="0"/>
                <a:ea typeface="Arial Unicode MS" pitchFamily="34" charset="-128"/>
                <a:cs typeface="Calibri" pitchFamily="34" charset="0"/>
              </a:rPr>
            </a:br>
            <a:r>
              <a:rPr lang="pl-PL" sz="2400" b="1" dirty="0">
                <a:latin typeface="Calibri" pitchFamily="34" charset="0"/>
                <a:ea typeface="Arial Unicode MS" pitchFamily="34" charset="-128"/>
                <a:cs typeface="Calibri" pitchFamily="34" charset="0"/>
              </a:rPr>
              <a:t>Założenia, </a:t>
            </a:r>
            <a:br>
              <a:rPr lang="pl-PL" sz="2400" b="1" dirty="0">
                <a:latin typeface="Calibri" pitchFamily="34" charset="0"/>
                <a:ea typeface="Arial Unicode MS" pitchFamily="34" charset="-128"/>
                <a:cs typeface="Calibri" pitchFamily="34" charset="0"/>
              </a:rPr>
            </a:br>
            <a:r>
              <a:rPr lang="pl-PL" sz="2400" b="1" dirty="0">
                <a:latin typeface="Calibri" pitchFamily="34" charset="0"/>
                <a:ea typeface="Arial Unicode MS" pitchFamily="34" charset="-128"/>
                <a:cs typeface="Calibri" pitchFamily="34" charset="0"/>
              </a:rPr>
              <a:t>Dotychczasowe doświadczenia</a:t>
            </a:r>
            <a:endParaRPr lang="pl-PL" sz="300" dirty="0">
              <a:ea typeface="Arial Unicode MS" pitchFamily="34" charset="-128"/>
              <a:cs typeface="Calibri" pitchFamily="34" charset="0"/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0" y="7977336"/>
            <a:ext cx="6858000" cy="863600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300"/>
              </a:lnSpc>
              <a:defRPr/>
            </a:pPr>
            <a:r>
              <a:rPr lang="pl-PL" sz="1000" dirty="0">
                <a:solidFill>
                  <a:schemeClr val="tx1"/>
                </a:solidFill>
                <a:latin typeface="Helvetica Neue" charset="0"/>
                <a:cs typeface="Times New Roman" pitchFamily="18" charset="0"/>
              </a:rPr>
              <a:t>Konferencja realizowana w ramach zadania „Popularyzacja wyników badawczo-aplikacyjnych z badań nt. żywienie uczniów i ich postawy wobec żywności i żywienia oraz wdrożenie programu edukacji żywieniowej dla uczniów </a:t>
            </a:r>
            <a:br>
              <a:rPr lang="pl-PL" sz="1000" dirty="0">
                <a:solidFill>
                  <a:schemeClr val="tx1"/>
                </a:solidFill>
                <a:latin typeface="Helvetica Neue" charset="0"/>
                <a:cs typeface="Times New Roman" pitchFamily="18" charset="0"/>
              </a:rPr>
            </a:br>
            <a:r>
              <a:rPr lang="pl-PL" sz="1000" dirty="0">
                <a:solidFill>
                  <a:schemeClr val="tx1"/>
                </a:solidFill>
                <a:latin typeface="Helvetica Neue" charset="0"/>
                <a:cs typeface="Times New Roman" pitchFamily="18" charset="0"/>
              </a:rPr>
              <a:t>klas I-VIII szkół podstawowych. Akronim </a:t>
            </a:r>
            <a:r>
              <a:rPr lang="pl-PL" sz="1000" dirty="0" err="1">
                <a:solidFill>
                  <a:schemeClr val="tx1"/>
                </a:solidFill>
                <a:latin typeface="Helvetica Neue" charset="0"/>
                <a:cs typeface="Times New Roman" pitchFamily="18" charset="0"/>
              </a:rPr>
              <a:t>Junior-Edu-Żywienie</a:t>
            </a:r>
            <a:r>
              <a:rPr lang="pl-PL" sz="1000" dirty="0">
                <a:solidFill>
                  <a:schemeClr val="tx1"/>
                </a:solidFill>
                <a:latin typeface="Helvetica Neue" charset="0"/>
                <a:cs typeface="Times New Roman" pitchFamily="18" charset="0"/>
              </a:rPr>
              <a:t>  (JEŻ-Bis)”. </a:t>
            </a:r>
          </a:p>
          <a:p>
            <a:pPr algn="ctr" eaLnBrk="0" hangingPunct="0">
              <a:lnSpc>
                <a:spcPts val="1300"/>
              </a:lnSpc>
              <a:defRPr/>
            </a:pPr>
            <a:r>
              <a:rPr lang="pl-PL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Zadanie finansowane ze środków Ministerstwa Nauki i Szkolnictwa Wyższego</a:t>
            </a:r>
          </a:p>
          <a:p>
            <a:pPr algn="ctr" eaLnBrk="0" hangingPunct="0">
              <a:lnSpc>
                <a:spcPts val="1300"/>
              </a:lnSpc>
              <a:defRPr/>
            </a:pPr>
            <a:r>
              <a:rPr lang="pl-PL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 podstawie Umowy </a:t>
            </a:r>
            <a:r>
              <a:rPr lang="pl-PL" sz="1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MNiSW</a:t>
            </a:r>
            <a:r>
              <a:rPr lang="pl-PL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/2024/DAP/137</a:t>
            </a: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pl-PL"/>
          </a:p>
        </p:txBody>
      </p:sp>
      <p:sp>
        <p:nvSpPr>
          <p:cNvPr id="15" name="Prostokąt zaokrąglony 14"/>
          <p:cNvSpPr/>
          <p:nvPr/>
        </p:nvSpPr>
        <p:spPr>
          <a:xfrm>
            <a:off x="0" y="1601788"/>
            <a:ext cx="6858000" cy="143986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500"/>
              </a:lnSpc>
              <a:defRPr/>
            </a:pPr>
            <a:endParaRPr lang="pl-PL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0" y="1712913"/>
            <a:ext cx="6858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l-PL" sz="4400" b="1">
                <a:latin typeface="Helvetica Neue" charset="0"/>
                <a:ea typeface="Arial Unicode MS" pitchFamily="34" charset="-128"/>
                <a:cs typeface="Arial Unicode MS" pitchFamily="34" charset="-128"/>
              </a:rPr>
              <a:t>Zaproszenie </a:t>
            </a:r>
            <a:endParaRPr lang="pl-PL" sz="1000" b="1">
              <a:latin typeface="Helvetica Neue" charset="0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pl-PL" sz="2800" b="1">
                <a:latin typeface="Helvetica Neue" charset="0"/>
                <a:ea typeface="Arial Unicode MS" pitchFamily="34" charset="-128"/>
                <a:cs typeface="Arial Unicode MS" pitchFamily="34" charset="-128"/>
              </a:rPr>
              <a:t>na konferencję </a:t>
            </a:r>
            <a:endParaRPr lang="pl-PL" sz="500"/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pl-PL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auto">
          <a:xfrm>
            <a:off x="780125" y="6897216"/>
            <a:ext cx="81304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0" hangingPunct="0"/>
            <a:r>
              <a:rPr lang="pl-PL" sz="4400" b="1" dirty="0" smtClean="0">
                <a:solidFill>
                  <a:srgbClr val="00B0F0"/>
                </a:solidFill>
              </a:rPr>
              <a:t>23</a:t>
            </a:r>
            <a:endParaRPr lang="pl-PL" sz="4400" b="1" dirty="0">
              <a:solidFill>
                <a:srgbClr val="00B0F0"/>
              </a:solidFill>
            </a:endParaRPr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auto">
          <a:xfrm>
            <a:off x="352489" y="7473478"/>
            <a:ext cx="12763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0" hangingPunct="0"/>
            <a:r>
              <a:rPr lang="pl-PL" sz="1600" b="1" dirty="0" smtClean="0">
                <a:solidFill>
                  <a:srgbClr val="00B0F0"/>
                </a:solidFill>
              </a:rPr>
              <a:t>WRZEŚNIA</a:t>
            </a:r>
            <a:endParaRPr lang="pl-PL" sz="1600" b="1" dirty="0">
              <a:solidFill>
                <a:srgbClr val="00B0F0"/>
              </a:solidFill>
            </a:endParaRPr>
          </a:p>
        </p:txBody>
      </p:sp>
      <p:cxnSp>
        <p:nvCxnSpPr>
          <p:cNvPr id="18" name="Łącznik prosty 17"/>
          <p:cNvCxnSpPr/>
          <p:nvPr/>
        </p:nvCxnSpPr>
        <p:spPr>
          <a:xfrm>
            <a:off x="1664530" y="7040091"/>
            <a:ext cx="0" cy="720725"/>
          </a:xfrm>
          <a:prstGeom prst="line">
            <a:avLst/>
          </a:prstGeom>
          <a:ln w="158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2167768" y="7400453"/>
            <a:ext cx="453796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l-PL" sz="1400" b="1" dirty="0">
                <a:solidFill>
                  <a:srgbClr val="00B0F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godz. </a:t>
            </a:r>
            <a:r>
              <a:rPr lang="pl-PL" sz="1400" b="1" dirty="0" smtClean="0">
                <a:solidFill>
                  <a:srgbClr val="00B0F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12.00 </a:t>
            </a:r>
            <a:r>
              <a:rPr lang="pl-PL" sz="1400" b="1" dirty="0">
                <a:solidFill>
                  <a:srgbClr val="00B0F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pl-PL" sz="1400" b="1" dirty="0" smtClean="0">
                <a:solidFill>
                  <a:srgbClr val="00B0F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14.00</a:t>
            </a:r>
            <a:endParaRPr lang="pl-PL" sz="1400" b="1" dirty="0">
              <a:solidFill>
                <a:srgbClr val="00B0F0"/>
              </a:solidFill>
              <a:latin typeface="Helvetica Neue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2167768" y="7062316"/>
            <a:ext cx="4609976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pl-PL" sz="1400" b="1" dirty="0" smtClean="0">
                <a:solidFill>
                  <a:srgbClr val="00B0F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Budynek Agro, ul. Akademicka 15, 20-400 Lublin</a:t>
            </a:r>
            <a:endParaRPr lang="pl-PL" sz="1400" b="1" dirty="0">
              <a:solidFill>
                <a:srgbClr val="00B0F0"/>
              </a:solidFill>
              <a:latin typeface="Helvetica Neue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Freeform 35"/>
          <p:cNvSpPr>
            <a:spLocks/>
          </p:cNvSpPr>
          <p:nvPr/>
        </p:nvSpPr>
        <p:spPr bwMode="auto">
          <a:xfrm>
            <a:off x="1843918" y="7019453"/>
            <a:ext cx="252412" cy="323850"/>
          </a:xfrm>
          <a:custGeom>
            <a:avLst/>
            <a:gdLst>
              <a:gd name="T0" fmla="*/ 0 w 669342"/>
              <a:gd name="T1" fmla="*/ 0 h 956203"/>
              <a:gd name="T2" fmla="*/ 95186 w 669342"/>
              <a:gd name="T3" fmla="*/ 0 h 956203"/>
              <a:gd name="T4" fmla="*/ 95186 w 669342"/>
              <a:gd name="T5" fmla="*/ 109683 h 956203"/>
              <a:gd name="T6" fmla="*/ 0 w 669342"/>
              <a:gd name="T7" fmla="*/ 109683 h 956203"/>
              <a:gd name="T8" fmla="*/ 0 w 669342"/>
              <a:gd name="T9" fmla="*/ 0 h 956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9342"/>
              <a:gd name="T16" fmla="*/ 0 h 956203"/>
              <a:gd name="T17" fmla="*/ 669342 w 669342"/>
              <a:gd name="T18" fmla="*/ 956203 h 9562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9342" h="956203">
                <a:moveTo>
                  <a:pt x="0" y="0"/>
                </a:moveTo>
                <a:lnTo>
                  <a:pt x="669342" y="0"/>
                </a:lnTo>
                <a:lnTo>
                  <a:pt x="669342" y="956203"/>
                </a:lnTo>
                <a:lnTo>
                  <a:pt x="0" y="95620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endParaRPr lang="pl-PL"/>
          </a:p>
        </p:txBody>
      </p:sp>
      <p:sp>
        <p:nvSpPr>
          <p:cNvPr id="23" name="Freeform 34"/>
          <p:cNvSpPr>
            <a:spLocks/>
          </p:cNvSpPr>
          <p:nvPr/>
        </p:nvSpPr>
        <p:spPr bwMode="auto">
          <a:xfrm>
            <a:off x="1808993" y="7400453"/>
            <a:ext cx="287337" cy="288925"/>
          </a:xfrm>
          <a:custGeom>
            <a:avLst/>
            <a:gdLst>
              <a:gd name="T0" fmla="*/ 0 w 926002"/>
              <a:gd name="T1" fmla="*/ 0 h 926002"/>
              <a:gd name="T2" fmla="*/ 89160 w 926002"/>
              <a:gd name="T3" fmla="*/ 0 h 926002"/>
              <a:gd name="T4" fmla="*/ 89160 w 926002"/>
              <a:gd name="T5" fmla="*/ 90148 h 926002"/>
              <a:gd name="T6" fmla="*/ 0 w 926002"/>
              <a:gd name="T7" fmla="*/ 90148 h 926002"/>
              <a:gd name="T8" fmla="*/ 0 w 926002"/>
              <a:gd name="T9" fmla="*/ 0 h 9260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26002"/>
              <a:gd name="T16" fmla="*/ 0 h 926002"/>
              <a:gd name="T17" fmla="*/ 926002 w 926002"/>
              <a:gd name="T18" fmla="*/ 926002 h 9260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26002" h="926002">
                <a:moveTo>
                  <a:pt x="0" y="0"/>
                </a:moveTo>
                <a:lnTo>
                  <a:pt x="926001" y="0"/>
                </a:lnTo>
                <a:lnTo>
                  <a:pt x="926001" y="926002"/>
                </a:lnTo>
                <a:lnTo>
                  <a:pt x="0" y="926002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836613" y="2383359"/>
            <a:ext cx="58324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pl-PL" sz="1100" b="1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ZAPISY:</a:t>
            </a:r>
            <a:br>
              <a:rPr lang="pl-PL" sz="1100" b="1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</a:br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Prosimy o wypełnienie formularza zgłoszeniowego do dnia </a:t>
            </a:r>
            <a:r>
              <a:rPr lang="pl-PL" sz="1100" dirty="0" smtClean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15 września 2024 </a:t>
            </a:r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r:</a:t>
            </a:r>
            <a:endParaRPr lang="pl-PL" sz="1200" dirty="0">
              <a:cs typeface="Times New Roman" pitchFamily="18" charset="0"/>
            </a:endParaRPr>
          </a:p>
          <a:p>
            <a:r>
              <a:rPr lang="pl-PL" sz="1100" dirty="0" smtClean="0"/>
              <a:t>uczestnictwo </a:t>
            </a:r>
            <a:r>
              <a:rPr lang="pl-PL" sz="1100" b="1" dirty="0" smtClean="0"/>
              <a:t>stacjonarne </a:t>
            </a:r>
            <a:r>
              <a:rPr lang="pl-PL" sz="1100" dirty="0" smtClean="0"/>
              <a:t>(limit 100 miejsc): </a:t>
            </a:r>
            <a:r>
              <a:rPr lang="pl-PL" sz="1100" dirty="0" smtClean="0">
                <a:hlinkClick r:id="rId2"/>
              </a:rPr>
              <a:t>https://forms.gle/LGKD4ZnzwJBysmVA8</a:t>
            </a:r>
            <a:endParaRPr lang="pl-PL" sz="1100" dirty="0" smtClean="0"/>
          </a:p>
          <a:p>
            <a:r>
              <a:rPr lang="pl-PL" sz="1100" dirty="0" smtClean="0"/>
              <a:t>uczestnictwo </a:t>
            </a:r>
            <a:r>
              <a:rPr lang="pl-PL" sz="1100" b="1" dirty="0" err="1" smtClean="0"/>
              <a:t>online</a:t>
            </a:r>
            <a:r>
              <a:rPr lang="pl-PL" sz="1100" dirty="0" smtClean="0"/>
              <a:t>: </a:t>
            </a:r>
            <a:r>
              <a:rPr lang="pl-PL" sz="1100" dirty="0" smtClean="0">
                <a:hlinkClick r:id="rId3"/>
              </a:rPr>
              <a:t>https://forms.gle/27mwQqg9mMYAUwJt9</a:t>
            </a:r>
            <a:endParaRPr lang="pl-PL" sz="1100" dirty="0"/>
          </a:p>
        </p:txBody>
      </p:sp>
      <p:sp>
        <p:nvSpPr>
          <p:cNvPr id="5123" name="Prostokąt 11"/>
          <p:cNvSpPr>
            <a:spLocks noChangeArrowheads="1"/>
          </p:cNvSpPr>
          <p:nvPr/>
        </p:nvSpPr>
        <p:spPr bwMode="auto">
          <a:xfrm>
            <a:off x="836613" y="4924425"/>
            <a:ext cx="5113337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l-PL" sz="1100" b="1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PROGRAM KONFERENCJI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88913" y="5356225"/>
          <a:ext cx="6480720" cy="3374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7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23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89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chemeClr val="tx1"/>
                          </a:solidFill>
                          <a:latin typeface="Helvetica Neue" charset="0"/>
                          <a:ea typeface="Arial Unicode MS" pitchFamily="34" charset="-128"/>
                          <a:cs typeface="Arial Unicode MS" pitchFamily="34" charset="-128"/>
                        </a:rPr>
                        <a:t>12.00 – 12.30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Otwarcie konferencji</a:t>
                      </a:r>
                      <a:br>
                        <a:rPr lang="pl-PL" sz="1200" b="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</a:br>
                      <a:r>
                        <a:rPr lang="en-US" sz="1200" b="0" i="1" kern="1200" dirty="0" err="1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prof</a:t>
                      </a:r>
                      <a:r>
                        <a:rPr lang="en-US" sz="1200" b="0" i="1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b="0" i="1" kern="1200" dirty="0" err="1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b="0" i="1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 hab. </a:t>
                      </a:r>
                      <a:r>
                        <a:rPr lang="en-US" sz="1200" b="0" i="1" kern="1200" dirty="0" err="1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Krystyna</a:t>
                      </a:r>
                      <a:r>
                        <a:rPr lang="en-US" sz="1200" b="0" i="1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1" kern="1200" dirty="0" err="1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Gutkowska</a:t>
                      </a:r>
                      <a:r>
                        <a:rPr lang="pl-PL" sz="1200" b="0" i="1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, SGGW w Warszawie.</a:t>
                      </a:r>
                      <a:br>
                        <a:rPr lang="pl-PL" sz="1200" b="0" i="1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</a:br>
                      <a:r>
                        <a:rPr lang="pl-PL" sz="1200" b="0" i="1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Tomasz Szabłowski, Lubelski Kurator Oświaty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89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chemeClr val="tx1"/>
                          </a:solidFill>
                          <a:latin typeface="Helvetica Neue" charset="0"/>
                          <a:ea typeface="Arial Unicode MS" pitchFamily="34" charset="-128"/>
                          <a:cs typeface="Arial Unicode MS" pitchFamily="34" charset="-128"/>
                        </a:rPr>
                        <a:t>12.30 – 13.00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Zachowania żywieniowe uczniów klas I-VI szkół podstawowych </a:t>
                      </a:r>
                      <a:b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z województwa lubelskiego oraz ich dane antropometryczne i składu ciała </a:t>
                      </a:r>
                      <a:b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w kontekście danych ogólnopolskich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86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chemeClr val="tx1"/>
                          </a:solidFill>
                          <a:latin typeface="Helvetica Neue" charset="0"/>
                          <a:ea typeface="Arial Unicode MS" pitchFamily="34" charset="-128"/>
                          <a:cs typeface="Arial Unicode MS" pitchFamily="34" charset="-128"/>
                        </a:rPr>
                        <a:t>13.00 – 13.30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Założenia i cele zadania „Popularyzacja wyników badawczo-aplikacyjnych </a:t>
                      </a:r>
                      <a:b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</a:b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z badań</a:t>
                      </a:r>
                      <a:r>
                        <a:rPr lang="pl-PL" sz="1200" kern="1200" baseline="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nt. żywienie uczniów i ich postawy wobec żywności i żywienia oraz wdrożenie programu edukacji żywieniowej dla uczniów klas I-VIII szkół podstawowych. Akronim </a:t>
                      </a:r>
                      <a:r>
                        <a:rPr lang="pl-PL" sz="1200" kern="1200" dirty="0" err="1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Junior-Edu-Żywienie</a:t>
                      </a: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 (JEŻ-Bis)”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92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chemeClr val="tx1"/>
                          </a:solidFill>
                          <a:latin typeface="Helvetica Neue" charset="0"/>
                          <a:ea typeface="Arial Unicode MS" pitchFamily="34" charset="-128"/>
                          <a:cs typeface="Arial Unicode MS" pitchFamily="34" charset="-128"/>
                        </a:rPr>
                        <a:t>13.30 – 13.45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kern="1200" dirty="0" smtClean="0">
                        <a:solidFill>
                          <a:schemeClr val="tx1"/>
                        </a:solidFill>
                        <a:latin typeface="Helvetica Neue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Przedstawienie założeń i regulaminu ogólnopolskiego konkursu dla uczniów szkół podstawowych pn. „Planetę szanuję, żywności nie marnuję”  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92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chemeClr val="tx1"/>
                          </a:solidFill>
                          <a:latin typeface="Helvetica Neue" charset="0"/>
                          <a:ea typeface="Arial Unicode MS" pitchFamily="34" charset="-128"/>
                          <a:cs typeface="Arial Unicode MS" pitchFamily="34" charset="-128"/>
                        </a:rPr>
                        <a:t>13.45 – 14.00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Przedstawienie założeń i regulaminu ogólnopolskiego konkursu dla nauczycieli szkół podstawowych pn. „Edukator Żywienia”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82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kern="1200" dirty="0" smtClean="0">
                          <a:solidFill>
                            <a:schemeClr val="tx1"/>
                          </a:solidFill>
                          <a:latin typeface="Helvetica Neue" charset="0"/>
                          <a:ea typeface="Arial Unicode MS" pitchFamily="34" charset="-128"/>
                          <a:cs typeface="Arial Unicode MS" pitchFamily="34" charset="-128"/>
                        </a:rPr>
                        <a:t>14.00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 smtClean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Podsumowanie konferencji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137" name="Rectangle 1"/>
          <p:cNvSpPr>
            <a:spLocks noChangeArrowheads="1"/>
          </p:cNvSpPr>
          <p:nvPr/>
        </p:nvSpPr>
        <p:spPr bwMode="auto">
          <a:xfrm>
            <a:off x="836613" y="1106168"/>
            <a:ext cx="5761037" cy="183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100" b="1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KOMITET NAUKOWO-ORGANIZACYJNY</a:t>
            </a:r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:</a:t>
            </a:r>
            <a:endParaRPr lang="pl-PL" sz="1200" dirty="0">
              <a:cs typeface="Times New Roman" pitchFamily="18" charset="0"/>
            </a:endParaRPr>
          </a:p>
          <a:p>
            <a:pPr eaLnBrk="0" hangingPunct="0"/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prof. dr hab. Krystyna Gutkowska, </a:t>
            </a:r>
            <a:r>
              <a:rPr lang="pl-PL" sz="1100" i="1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SGGW, Warszawa </a:t>
            </a:r>
          </a:p>
          <a:p>
            <a:pPr eaLnBrk="0" hangingPunct="0"/>
            <a:r>
              <a:rPr lang="pl-PL" sz="1100" dirty="0" smtClean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Tomasz Szabłowski, </a:t>
            </a:r>
            <a:r>
              <a:rPr lang="pl-PL" sz="1100" i="1" dirty="0" smtClean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Lubelski Kurator Oświaty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100" dirty="0" smtClean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prof</a:t>
            </a:r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. dr hab. Ewa </a:t>
            </a:r>
            <a:r>
              <a:rPr lang="pl-PL" sz="1100" dirty="0" err="1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Czarniecka-Skubina</a:t>
            </a:r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l-PL" sz="1100" i="1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SGGW, Warszawa</a:t>
            </a:r>
            <a:endParaRPr lang="pl-PL" sz="1200" dirty="0">
              <a:cs typeface="Times New Roman" pitchFamily="18" charset="0"/>
            </a:endParaRPr>
          </a:p>
          <a:p>
            <a:pPr eaLnBrk="0" hangingPunct="0"/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prof. dr hab. Jadwiga </a:t>
            </a:r>
            <a:r>
              <a:rPr lang="pl-PL" sz="1100" dirty="0" err="1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Hamułka</a:t>
            </a:r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pl-PL" sz="1100" i="1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SGGW, Warszawa</a:t>
            </a:r>
          </a:p>
          <a:p>
            <a:pPr eaLnBrk="0" hangingPunct="0"/>
            <a:r>
              <a:rPr lang="pl-PL" sz="1100" dirty="0" smtClean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dr hab. Małgorzata Kostecka, prof. UP w Lublinie, </a:t>
            </a:r>
            <a:r>
              <a:rPr lang="pl-PL" sz="1100" i="1" dirty="0" smtClean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Uniwersytet Przyrodniczy w Lublinie</a:t>
            </a:r>
            <a:endParaRPr lang="pl-PL" sz="1100" i="1" dirty="0">
              <a:solidFill>
                <a:srgbClr val="000000"/>
              </a:solidFill>
              <a:latin typeface="Helvetica Neue" charset="0"/>
              <a:ea typeface="Arial Unicode MS" pitchFamily="34" charset="-128"/>
              <a:cs typeface="Arial Unicode MS" pitchFamily="34" charset="-128"/>
            </a:endParaRPr>
          </a:p>
          <a:p>
            <a:pPr algn="ctr" eaLnBrk="0" hangingPunct="0"/>
            <a:endParaRPr lang="pl-PL" sz="1100" b="1" dirty="0">
              <a:solidFill>
                <a:srgbClr val="000000"/>
              </a:solidFill>
              <a:latin typeface="Helvetica Neue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endParaRPr lang="pl-PL" sz="1100" dirty="0">
              <a:solidFill>
                <a:srgbClr val="000000"/>
              </a:solidFill>
              <a:latin typeface="Helvetica Neue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endParaRPr lang="pl-PL" dirty="0"/>
          </a:p>
        </p:txBody>
      </p:sp>
      <p:sp>
        <p:nvSpPr>
          <p:cNvPr id="5138" name="Prostokąt 12"/>
          <p:cNvSpPr>
            <a:spLocks noChangeArrowheads="1"/>
          </p:cNvSpPr>
          <p:nvPr/>
        </p:nvSpPr>
        <p:spPr bwMode="auto">
          <a:xfrm>
            <a:off x="836613" y="3736975"/>
            <a:ext cx="666908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pl-PL" sz="1100" b="1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FORMA KONFERENCJI:</a:t>
            </a:r>
          </a:p>
          <a:p>
            <a:pPr eaLnBrk="0" hangingPunct="0">
              <a:lnSpc>
                <a:spcPct val="150000"/>
              </a:lnSpc>
            </a:pPr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stacjonarna                   </a:t>
            </a:r>
            <a:r>
              <a:rPr lang="pl-PL" sz="1100" dirty="0" err="1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on-line</a:t>
            </a:r>
            <a:r>
              <a:rPr lang="pl-PL" sz="1100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 (link zostanie wysłany po zarejestrowaniu się)</a:t>
            </a:r>
          </a:p>
        </p:txBody>
      </p:sp>
      <p:sp>
        <p:nvSpPr>
          <p:cNvPr id="5139" name="Prostokąt 13"/>
          <p:cNvSpPr>
            <a:spLocks noChangeArrowheads="1"/>
          </p:cNvSpPr>
          <p:nvPr/>
        </p:nvSpPr>
        <p:spPr bwMode="auto">
          <a:xfrm>
            <a:off x="836613" y="3210580"/>
            <a:ext cx="3429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100" b="1" dirty="0">
                <a:solidFill>
                  <a:srgbClr val="000000"/>
                </a:solidFill>
                <a:latin typeface="Helvetica Neue" charset="0"/>
                <a:ea typeface="Arial Unicode MS" pitchFamily="34" charset="-128"/>
                <a:cs typeface="Arial Unicode MS" pitchFamily="34" charset="-128"/>
              </a:rPr>
              <a:t>KONTAKT:</a:t>
            </a:r>
            <a:endParaRPr lang="pl-PL" sz="1100" b="1" dirty="0">
              <a:solidFill>
                <a:srgbClr val="000000"/>
              </a:solidFill>
              <a:latin typeface="Helvetica Neue" charset="0"/>
              <a:ea typeface="Arial Unicode MS" pitchFamily="34" charset="-128"/>
              <a:cs typeface="Arial Unicode MS" pitchFamily="34" charset="-128"/>
            </a:endParaRPr>
          </a:p>
          <a:p>
            <a:pPr eaLnBrk="0" hangingPunct="0"/>
            <a:r>
              <a:rPr lang="pl-PL" sz="1200" dirty="0" smtClean="0"/>
              <a:t>Dorota Makara, e-mail: </a:t>
            </a:r>
            <a:r>
              <a:rPr lang="pl-PL" sz="1200" dirty="0" err="1" smtClean="0"/>
              <a:t>dmakara@lscdn.pl</a:t>
            </a:r>
            <a:r>
              <a:rPr lang="pl-PL" sz="1200" dirty="0" smtClean="0"/>
              <a:t> </a:t>
            </a:r>
            <a:endParaRPr lang="pl-PL" sz="1200" dirty="0"/>
          </a:p>
        </p:txBody>
      </p:sp>
      <p:sp>
        <p:nvSpPr>
          <p:cNvPr id="17" name="Prostokąt 16"/>
          <p:cNvSpPr/>
          <p:nvPr/>
        </p:nvSpPr>
        <p:spPr>
          <a:xfrm>
            <a:off x="333375" y="4492625"/>
            <a:ext cx="6191250" cy="276225"/>
          </a:xfrm>
          <a:prstGeom prst="rect">
            <a:avLst/>
          </a:prstGeom>
          <a:solidFill>
            <a:schemeClr val="bg1">
              <a:lumMod val="95000"/>
              <a:alpha val="48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pl-PL" sz="1200" b="1" dirty="0">
                <a:latin typeface="Helvetica Neue" charset="0"/>
                <a:ea typeface="Arial Unicode MS" pitchFamily="34" charset="-128"/>
                <a:cs typeface="Arial Unicode MS" pitchFamily="34" charset="-128"/>
              </a:rPr>
              <a:t>UDZIAŁ W KONFERENCJI JEST BEZPŁATNY</a:t>
            </a:r>
          </a:p>
        </p:txBody>
      </p:sp>
      <p:sp>
        <p:nvSpPr>
          <p:cNvPr id="5141" name="Freeform 30"/>
          <p:cNvSpPr>
            <a:spLocks/>
          </p:cNvSpPr>
          <p:nvPr/>
        </p:nvSpPr>
        <p:spPr bwMode="auto">
          <a:xfrm>
            <a:off x="333375" y="2503835"/>
            <a:ext cx="287338" cy="288925"/>
          </a:xfrm>
          <a:custGeom>
            <a:avLst/>
            <a:gdLst>
              <a:gd name="T0" fmla="*/ 0 w 1353681"/>
              <a:gd name="T1" fmla="*/ 0 h 1353681"/>
              <a:gd name="T2" fmla="*/ 60991 w 1353681"/>
              <a:gd name="T3" fmla="*/ 0 h 1353681"/>
              <a:gd name="T4" fmla="*/ 60991 w 1353681"/>
              <a:gd name="T5" fmla="*/ 61667 h 1353681"/>
              <a:gd name="T6" fmla="*/ 0 w 1353681"/>
              <a:gd name="T7" fmla="*/ 61667 h 1353681"/>
              <a:gd name="T8" fmla="*/ 0 w 1353681"/>
              <a:gd name="T9" fmla="*/ 0 h 13536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53681"/>
              <a:gd name="T16" fmla="*/ 0 h 1353681"/>
              <a:gd name="T17" fmla="*/ 1353681 w 1353681"/>
              <a:gd name="T18" fmla="*/ 1353681 h 13536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53681" h="1353681">
                <a:moveTo>
                  <a:pt x="0" y="0"/>
                </a:moveTo>
                <a:lnTo>
                  <a:pt x="1353680" y="0"/>
                </a:lnTo>
                <a:lnTo>
                  <a:pt x="1353680" y="1353681"/>
                </a:lnTo>
                <a:lnTo>
                  <a:pt x="0" y="1353681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42" name="Freeform 43"/>
          <p:cNvSpPr>
            <a:spLocks/>
          </p:cNvSpPr>
          <p:nvPr/>
        </p:nvSpPr>
        <p:spPr bwMode="auto">
          <a:xfrm>
            <a:off x="333375" y="3297510"/>
            <a:ext cx="287338" cy="287338"/>
          </a:xfrm>
          <a:custGeom>
            <a:avLst/>
            <a:gdLst>
              <a:gd name="T0" fmla="*/ 0 w 1242504"/>
              <a:gd name="T1" fmla="*/ 0 h 1242504"/>
              <a:gd name="T2" fmla="*/ 66449 w 1242504"/>
              <a:gd name="T3" fmla="*/ 0 h 1242504"/>
              <a:gd name="T4" fmla="*/ 66449 w 1242504"/>
              <a:gd name="T5" fmla="*/ 66449 h 1242504"/>
              <a:gd name="T6" fmla="*/ 0 w 1242504"/>
              <a:gd name="T7" fmla="*/ 66449 h 1242504"/>
              <a:gd name="T8" fmla="*/ 0 w 1242504"/>
              <a:gd name="T9" fmla="*/ 0 h 12425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2504"/>
              <a:gd name="T16" fmla="*/ 0 h 1242504"/>
              <a:gd name="T17" fmla="*/ 1242504 w 1242504"/>
              <a:gd name="T18" fmla="*/ 1242504 h 12425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2504" h="1242504">
                <a:moveTo>
                  <a:pt x="0" y="0"/>
                </a:moveTo>
                <a:lnTo>
                  <a:pt x="1242504" y="0"/>
                </a:lnTo>
                <a:lnTo>
                  <a:pt x="1242504" y="1242504"/>
                </a:lnTo>
                <a:lnTo>
                  <a:pt x="0" y="1242504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43" name="Freeform 46"/>
          <p:cNvSpPr>
            <a:spLocks/>
          </p:cNvSpPr>
          <p:nvPr/>
        </p:nvSpPr>
        <p:spPr bwMode="auto">
          <a:xfrm>
            <a:off x="1916113" y="4097338"/>
            <a:ext cx="288925" cy="250825"/>
          </a:xfrm>
          <a:custGeom>
            <a:avLst/>
            <a:gdLst>
              <a:gd name="T0" fmla="*/ 0 w 1081843"/>
              <a:gd name="T1" fmla="*/ 0 h 857163"/>
              <a:gd name="T2" fmla="*/ 77162 w 1081843"/>
              <a:gd name="T3" fmla="*/ 0 h 857163"/>
              <a:gd name="T4" fmla="*/ 77162 w 1081843"/>
              <a:gd name="T5" fmla="*/ 73397 h 857163"/>
              <a:gd name="T6" fmla="*/ 0 w 1081843"/>
              <a:gd name="T7" fmla="*/ 73397 h 857163"/>
              <a:gd name="T8" fmla="*/ 0 w 1081843"/>
              <a:gd name="T9" fmla="*/ 0 h 857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81843"/>
              <a:gd name="T16" fmla="*/ 0 h 857163"/>
              <a:gd name="T17" fmla="*/ 1081843 w 1081843"/>
              <a:gd name="T18" fmla="*/ 857163 h 857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81843" h="857163">
                <a:moveTo>
                  <a:pt x="0" y="0"/>
                </a:moveTo>
                <a:lnTo>
                  <a:pt x="1081843" y="0"/>
                </a:lnTo>
                <a:lnTo>
                  <a:pt x="1081843" y="857162"/>
                </a:lnTo>
                <a:lnTo>
                  <a:pt x="0" y="857162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44" name="Freeform 45"/>
          <p:cNvSpPr>
            <a:spLocks/>
          </p:cNvSpPr>
          <p:nvPr/>
        </p:nvSpPr>
        <p:spPr bwMode="auto">
          <a:xfrm>
            <a:off x="368300" y="4089400"/>
            <a:ext cx="323850" cy="215900"/>
          </a:xfrm>
          <a:custGeom>
            <a:avLst/>
            <a:gdLst>
              <a:gd name="T0" fmla="*/ 0 w 1081843"/>
              <a:gd name="T1" fmla="*/ 0 h 751389"/>
              <a:gd name="T2" fmla="*/ 96945 w 1081843"/>
              <a:gd name="T3" fmla="*/ 0 h 751389"/>
              <a:gd name="T4" fmla="*/ 96945 w 1081843"/>
              <a:gd name="T5" fmla="*/ 62036 h 751389"/>
              <a:gd name="T6" fmla="*/ 0 w 1081843"/>
              <a:gd name="T7" fmla="*/ 62036 h 751389"/>
              <a:gd name="T8" fmla="*/ 0 w 1081843"/>
              <a:gd name="T9" fmla="*/ 0 h 7513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81843"/>
              <a:gd name="T16" fmla="*/ 0 h 751389"/>
              <a:gd name="T17" fmla="*/ 1081843 w 1081843"/>
              <a:gd name="T18" fmla="*/ 751389 h 7513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81843" h="751389">
                <a:moveTo>
                  <a:pt x="0" y="0"/>
                </a:moveTo>
                <a:lnTo>
                  <a:pt x="1081843" y="0"/>
                </a:lnTo>
                <a:lnTo>
                  <a:pt x="1081843" y="751389"/>
                </a:lnTo>
                <a:lnTo>
                  <a:pt x="0" y="751389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7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45" name="Freeform 47"/>
          <p:cNvSpPr>
            <a:spLocks/>
          </p:cNvSpPr>
          <p:nvPr/>
        </p:nvSpPr>
        <p:spPr bwMode="auto">
          <a:xfrm>
            <a:off x="404813" y="4995863"/>
            <a:ext cx="287337" cy="276225"/>
          </a:xfrm>
          <a:custGeom>
            <a:avLst/>
            <a:gdLst>
              <a:gd name="T0" fmla="*/ 0 w 1067470"/>
              <a:gd name="T1" fmla="*/ 0 h 1067470"/>
              <a:gd name="T2" fmla="*/ 77344 w 1067470"/>
              <a:gd name="T3" fmla="*/ 0 h 1067470"/>
              <a:gd name="T4" fmla="*/ 77344 w 1067470"/>
              <a:gd name="T5" fmla="*/ 71478 h 1067470"/>
              <a:gd name="T6" fmla="*/ 0 w 1067470"/>
              <a:gd name="T7" fmla="*/ 71478 h 1067470"/>
              <a:gd name="T8" fmla="*/ 0 w 1067470"/>
              <a:gd name="T9" fmla="*/ 0 h 10674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7470"/>
              <a:gd name="T16" fmla="*/ 0 h 1067470"/>
              <a:gd name="T17" fmla="*/ 1067470 w 1067470"/>
              <a:gd name="T18" fmla="*/ 1067470 h 10674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7470" h="1067470">
                <a:moveTo>
                  <a:pt x="0" y="0"/>
                </a:moveTo>
                <a:lnTo>
                  <a:pt x="1067470" y="0"/>
                </a:lnTo>
                <a:lnTo>
                  <a:pt x="1067470" y="1067470"/>
                </a:lnTo>
                <a:lnTo>
                  <a:pt x="0" y="106747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46" name="Freeform 48"/>
          <p:cNvSpPr>
            <a:spLocks/>
          </p:cNvSpPr>
          <p:nvPr/>
        </p:nvSpPr>
        <p:spPr bwMode="auto">
          <a:xfrm>
            <a:off x="333375" y="1250950"/>
            <a:ext cx="323850" cy="288925"/>
          </a:xfrm>
          <a:custGeom>
            <a:avLst/>
            <a:gdLst>
              <a:gd name="T0" fmla="*/ 0 w 1247106"/>
              <a:gd name="T1" fmla="*/ 0 h 1155050"/>
              <a:gd name="T2" fmla="*/ 84098 w 1247106"/>
              <a:gd name="T3" fmla="*/ 0 h 1155050"/>
              <a:gd name="T4" fmla="*/ 84098 w 1247106"/>
              <a:gd name="T5" fmla="*/ 72272 h 1155050"/>
              <a:gd name="T6" fmla="*/ 0 w 1247106"/>
              <a:gd name="T7" fmla="*/ 72272 h 1155050"/>
              <a:gd name="T8" fmla="*/ 0 w 1247106"/>
              <a:gd name="T9" fmla="*/ 0 h 11550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7106"/>
              <a:gd name="T16" fmla="*/ 0 h 1155050"/>
              <a:gd name="T17" fmla="*/ 1247106 w 1247106"/>
              <a:gd name="T18" fmla="*/ 1155050 h 11550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7106" h="1155050">
                <a:moveTo>
                  <a:pt x="0" y="0"/>
                </a:moveTo>
                <a:lnTo>
                  <a:pt x="1247107" y="0"/>
                </a:lnTo>
                <a:lnTo>
                  <a:pt x="1247107" y="1155050"/>
                </a:lnTo>
                <a:lnTo>
                  <a:pt x="0" y="115505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9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342</Words>
  <Application>Microsoft Office PowerPoint</Application>
  <PresentationFormat>Papier A4 (210x297 mm)</PresentationFormat>
  <Paragraphs>38</Paragraphs>
  <Slides>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</vt:i4>
      </vt:variant>
    </vt:vector>
  </HeadingPairs>
  <TitlesOfParts>
    <vt:vector size="11" baseType="lpstr">
      <vt:lpstr>Arial</vt:lpstr>
      <vt:lpstr>Arial Unicode MS</vt:lpstr>
      <vt:lpstr>Calibri</vt:lpstr>
      <vt:lpstr>Corbel</vt:lpstr>
      <vt:lpstr>Gadugi</vt:lpstr>
      <vt:lpstr>Helvetica Neue</vt:lpstr>
      <vt:lpstr>Times New Roman</vt:lpstr>
      <vt:lpstr>Motyw pakietu Office</vt:lpstr>
      <vt:lpstr>Projekt niestandardowy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Marzenka</dc:creator>
  <cp:lastModifiedBy>Krystyna Gutkowska</cp:lastModifiedBy>
  <cp:revision>65</cp:revision>
  <dcterms:created xsi:type="dcterms:W3CDTF">2023-05-25T07:18:15Z</dcterms:created>
  <dcterms:modified xsi:type="dcterms:W3CDTF">2024-10-17T13:02:28Z</dcterms:modified>
</cp:coreProperties>
</file>