
<file path=[Content_Types].xml><?xml version="1.0" encoding="utf-8"?>
<Types xmlns="http://schemas.openxmlformats.org/package/2006/content-types">
  <Default Extension="png" ContentType="image/png"/>
  <Default Extension="webm" ContentType="video/webm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304" r:id="rId12"/>
    <p:sldId id="305" r:id="rId13"/>
    <p:sldId id="30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76" r:id="rId26"/>
    <p:sldId id="281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282" r:id="rId44"/>
    <p:sldId id="283" r:id="rId45"/>
    <p:sldId id="284" r:id="rId46"/>
    <p:sldId id="285" r:id="rId47"/>
    <p:sldId id="286" r:id="rId48"/>
    <p:sldId id="287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589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1" y="1632858"/>
            <a:ext cx="11506199" cy="246561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Dostępność materiałów dydaktycznych wykorzystywanych </a:t>
            </a:r>
            <a:br>
              <a:rPr lang="pl-PL" dirty="0" smtClean="0"/>
            </a:br>
            <a:r>
              <a:rPr lang="pl-PL" dirty="0" smtClean="0"/>
              <a:t>w pracy z uczniami ze specjalnymi potrzebami edukacyjnymi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89213" y="5355771"/>
            <a:ext cx="8915399" cy="1387929"/>
          </a:xfrm>
        </p:spPr>
        <p:txBody>
          <a:bodyPr>
            <a:normAutofit/>
          </a:bodyPr>
          <a:lstStyle/>
          <a:p>
            <a:r>
              <a:rPr lang="pl-PL" dirty="0" smtClean="0"/>
              <a:t>Dr Aleksandra Borowicz, Dr Renata Kołodziejczyk</a:t>
            </a:r>
          </a:p>
          <a:p>
            <a:r>
              <a:rPr lang="pl-PL" dirty="0" smtClean="0"/>
              <a:t>Katedra Pedagogiki Specjalnej, Katolicki Uniwersytet Lubelski Jana Pawła 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0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61457" y="624110"/>
            <a:ext cx="10042072" cy="86179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Język może być niedostosowany pod względem: 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61457" y="1845129"/>
            <a:ext cx="9643155" cy="4751613"/>
          </a:xfrm>
        </p:spPr>
        <p:txBody>
          <a:bodyPr>
            <a:normAutofit fontScale="92500" lnSpcReduction="20000"/>
          </a:bodyPr>
          <a:lstStyle/>
          <a:p>
            <a:r>
              <a:rPr lang="pl-PL" sz="2600" dirty="0"/>
              <a:t>treści nieadekwatnej do wiedzy o świecie i doświadczeń percepcyjnych odbiorcy (np. zadanie polegające na nazwaniu </a:t>
            </a:r>
            <a:r>
              <a:rPr lang="pl-PL" sz="2600" dirty="0" smtClean="0"/>
              <a:t>kolorów lub różnicowaniu informacji kolorami dla </a:t>
            </a:r>
            <a:r>
              <a:rPr lang="pl-PL" sz="2600" dirty="0"/>
              <a:t>dziecka </a:t>
            </a:r>
            <a:r>
              <a:rPr lang="pl-PL" sz="2600" dirty="0" smtClean="0"/>
              <a:t>niewidomego lub cierpiącego na zaburzenie widzenia barw),</a:t>
            </a:r>
            <a:endParaRPr lang="pl-PL" sz="2600" dirty="0"/>
          </a:p>
          <a:p>
            <a:r>
              <a:rPr lang="pl-PL" sz="2600" dirty="0" smtClean="0"/>
              <a:t>poziomu </a:t>
            </a:r>
            <a:r>
              <a:rPr lang="pl-PL" sz="2600" dirty="0"/>
              <a:t>trudności i bogactwa słownictwa (np. wyszukana specjalistyczna terminologia),</a:t>
            </a:r>
          </a:p>
          <a:p>
            <a:r>
              <a:rPr lang="pl-PL" sz="2600" dirty="0" smtClean="0"/>
              <a:t>skomplikowania </a:t>
            </a:r>
            <a:r>
              <a:rPr lang="pl-PL" sz="2600" dirty="0"/>
              <a:t>struktur składniowych (np. zdania wielokrotnie złożone, szyk przestawny), </a:t>
            </a:r>
          </a:p>
          <a:p>
            <a:r>
              <a:rPr lang="pl-PL" sz="2600" dirty="0" smtClean="0"/>
              <a:t>skomplikowania </a:t>
            </a:r>
            <a:r>
              <a:rPr lang="pl-PL" sz="2600" dirty="0"/>
              <a:t>kompozycji i struktury tekstu (np. wielowątkowość kompozycji, dygresyjność),</a:t>
            </a:r>
          </a:p>
          <a:p>
            <a:r>
              <a:rPr lang="pl-PL" sz="2600" dirty="0" smtClean="0"/>
              <a:t>zrozumiałości </a:t>
            </a:r>
            <a:r>
              <a:rPr lang="pl-PL" sz="2600" dirty="0"/>
              <a:t>zwrotów i wyrażeń </a:t>
            </a:r>
            <a:r>
              <a:rPr lang="pl-PL" sz="2600" dirty="0" smtClean="0"/>
              <a:t>niedosłownych, metaforycznych </a:t>
            </a:r>
            <a:r>
              <a:rPr lang="pl-PL" sz="2600" dirty="0"/>
              <a:t>(np. znaczenie przysłów, idiomów).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1086" y="624110"/>
            <a:ext cx="1042415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Jak dostosować język materiałów dydaktycznych</a:t>
            </a:r>
            <a:br>
              <a:rPr lang="pl-PL" dirty="0" smtClean="0"/>
            </a:br>
            <a:r>
              <a:rPr lang="pl-PL" dirty="0" smtClean="0"/>
              <a:t>do tak różnorodnego odbiorcy?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2" y="2600914"/>
            <a:ext cx="4557214" cy="3168026"/>
          </a:xfrm>
        </p:spPr>
      </p:pic>
    </p:spTree>
    <p:extLst>
      <p:ext uri="{BB962C8B-B14F-4D97-AF65-F5344CB8AC3E}">
        <p14:creationId xmlns:p14="http://schemas.microsoft.com/office/powerpoint/2010/main" val="32585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Tekst ułatwiony: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846218" y="1750423"/>
            <a:ext cx="6496888" cy="4545874"/>
          </a:xfrm>
        </p:spPr>
        <p:txBody>
          <a:bodyPr>
            <a:normAutofit/>
          </a:bodyPr>
          <a:lstStyle/>
          <a:p>
            <a:r>
              <a:rPr lang="pl-PL" sz="2400" dirty="0"/>
              <a:t>Specjalny sposób mówienia </a:t>
            </a:r>
            <a:r>
              <a:rPr lang="pl-PL" sz="2400" dirty="0" smtClean="0"/>
              <a:t>lub pisania z </a:t>
            </a:r>
            <a:r>
              <a:rPr lang="pl-PL" sz="2400" dirty="0"/>
              <a:t>użyciem słownictwa    i form gramatycznych zredukowanych do najczęściej występujących, </a:t>
            </a:r>
            <a:r>
              <a:rPr lang="pl-PL" sz="2400" dirty="0" smtClean="0"/>
              <a:t>niezbędnych </a:t>
            </a:r>
            <a:r>
              <a:rPr lang="pl-PL" sz="2400" dirty="0"/>
              <a:t>w codziennych sytuacjach życiowych, odnoszących się do konkretów, pozbawionych </a:t>
            </a:r>
            <a:r>
              <a:rPr lang="pl-PL" sz="2400" dirty="0" smtClean="0"/>
              <a:t>wieloznaczności </a:t>
            </a:r>
            <a:r>
              <a:rPr lang="pl-PL" sz="2400" dirty="0"/>
              <a:t>i znaczeń </a:t>
            </a:r>
            <a:r>
              <a:rPr lang="pl-PL" sz="2400" dirty="0" smtClean="0"/>
              <a:t>abstrakcyjnych</a:t>
            </a:r>
            <a:r>
              <a:rPr lang="pl-PL" sz="2400" dirty="0"/>
              <a:t>.</a:t>
            </a:r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78" y="2011681"/>
            <a:ext cx="3143793" cy="3143793"/>
          </a:xfrm>
        </p:spPr>
      </p:pic>
    </p:spTree>
    <p:extLst>
      <p:ext uri="{BB962C8B-B14F-4D97-AF65-F5344CB8AC3E}">
        <p14:creationId xmlns:p14="http://schemas.microsoft.com/office/powerpoint/2010/main" val="411332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Zalety i wady stosowania tekstu ułatwionego w procesie edukacyjnym: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Zaleta: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- skuteczne, doraźne porozumiewanie się.</a:t>
            </a:r>
          </a:p>
          <a:p>
            <a:r>
              <a:rPr lang="pl-PL" sz="2400" dirty="0"/>
              <a:t>Wada </a:t>
            </a:r>
            <a:r>
              <a:rPr lang="pl-PL" sz="2400" dirty="0" smtClean="0"/>
              <a:t>: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- może przyczyniać się do zahamowania rozwoju językowego i poznawczego </a:t>
            </a:r>
            <a:r>
              <a:rPr lang="pl-PL" sz="2400" dirty="0" smtClean="0"/>
              <a:t>uczniów </a:t>
            </a:r>
            <a:r>
              <a:rPr lang="pl-PL" sz="2400" dirty="0"/>
              <a:t>z trudnościami w komunikowaniu się. </a:t>
            </a:r>
          </a:p>
          <a:p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13" y="2610212"/>
            <a:ext cx="1585573" cy="1615784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13" y="4290471"/>
            <a:ext cx="1655270" cy="16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powinna być rozumiana dostępność treści?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514600"/>
            <a:ext cx="8915400" cy="3396622"/>
          </a:xfrm>
        </p:spPr>
        <p:txBody>
          <a:bodyPr/>
          <a:lstStyle/>
          <a:p>
            <a:r>
              <a:rPr lang="pl-PL" sz="2400" dirty="0"/>
              <a:t>Dostępność uniwersalna (dla wszystkich).</a:t>
            </a:r>
          </a:p>
          <a:p>
            <a:r>
              <a:rPr lang="pl-PL" sz="2400" dirty="0"/>
              <a:t>Dostępność rozwojowa (dla określonej grupy wiekowej lub poziomu edukacji).</a:t>
            </a:r>
          </a:p>
          <a:p>
            <a:r>
              <a:rPr lang="pl-PL" sz="2400" dirty="0"/>
              <a:t>Dostępność specjalistyczna (dla określonej grupy osób ze specjalnymi potrzebami edukacyjnymi,    w tym z niepełnosprawnościami i deficytami kompetencji językowej; dla cudzoziemców </a:t>
            </a:r>
            <a:r>
              <a:rPr lang="pl-PL" sz="2400" dirty="0" smtClean="0"/>
              <a:t>i </a:t>
            </a:r>
            <a:r>
              <a:rPr lang="pl-PL" sz="2400" dirty="0"/>
              <a:t>dzieci polskich powracających z emigracji).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4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Dostępność treści a tekst ułatwiony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/>
              <a:t>Dostępność treści </a:t>
            </a:r>
            <a:r>
              <a:rPr lang="pl-PL" sz="2400" dirty="0"/>
              <a:t>polega na takiej organizacji formy przekazu językowego, która nie narusza jakości, ilości i doniosłości informacji, ale sprawia, że odbiorca przyjmuje je, aktywizując własne zasoby w sposób dla niego </a:t>
            </a:r>
            <a:r>
              <a:rPr lang="pl-PL" sz="2400"/>
              <a:t>możliwy </a:t>
            </a:r>
            <a:r>
              <a:rPr lang="pl-PL" sz="2400" smtClean="0"/>
              <a:t>i </a:t>
            </a:r>
            <a:r>
              <a:rPr lang="pl-PL" sz="2400" dirty="0"/>
              <a:t>satysfakcjonujący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Tekst ułatwiony </a:t>
            </a:r>
            <a:r>
              <a:rPr lang="pl-PL" sz="2400" dirty="0"/>
              <a:t>osiąga się zazwyczaj przez uproszczenie języka skutkujące zubożeniem treści.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61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</a:t>
            </a:r>
            <a:r>
              <a:rPr lang="pl-PL" dirty="0" smtClean="0"/>
              <a:t>uniwersalny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jako metoda udostępniania </a:t>
            </a:r>
            <a:r>
              <a:rPr lang="pl-PL" dirty="0" smtClean="0"/>
              <a:t>treści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808514"/>
            <a:ext cx="8915400" cy="3102708"/>
          </a:xfrm>
        </p:spPr>
        <p:txBody>
          <a:bodyPr>
            <a:normAutofit/>
          </a:bodyPr>
          <a:lstStyle/>
          <a:p>
            <a:r>
              <a:rPr lang="pl-PL" sz="2400" b="1" dirty="0"/>
              <a:t>Język uniwersalny </a:t>
            </a:r>
            <a:r>
              <a:rPr lang="pl-PL" sz="2400" dirty="0"/>
              <a:t>- podstawowy zasób najprostszych środków językowych, koniecznych do podejmowania kontaktów międzyludzkich i opisywania rzeczywistości. Jest on dostępny dla większości użytkowników. Stanowi swoiste jądro każdego języka, na którym osadzone są jego rozbudowane warstwy i odmiany (A. Wierzbicka 2002, 2010)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713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293914"/>
            <a:ext cx="8911687" cy="832757"/>
          </a:xfrm>
        </p:spPr>
        <p:txBody>
          <a:bodyPr/>
          <a:lstStyle/>
          <a:p>
            <a:r>
              <a:rPr lang="pl-PL" dirty="0"/>
              <a:t>Cechy języka </a:t>
            </a:r>
            <a:r>
              <a:rPr lang="pl-PL" dirty="0" smtClean="0"/>
              <a:t>uniwersalnego: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8800" y="1436913"/>
            <a:ext cx="9675812" cy="509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1. Język </a:t>
            </a:r>
            <a:r>
              <a:rPr lang="pl-PL" sz="2400" dirty="0"/>
              <a:t>uniwersalny jest semantycznie spójny (poszczególne słowa są używane zawsze w tym samym znaczeniu, a znaczenia słów nowych są wyjaśniane w sposób jednolity, precyzyjny i ścisły, ale bez używania nadmiernie wyspecjalizowanej terminologii). </a:t>
            </a:r>
          </a:p>
          <a:p>
            <a:r>
              <a:rPr lang="pl-PL" sz="2400" dirty="0"/>
              <a:t>Wyjaśnienia powinny dostarczać wyczerpującej wiedzy o znaczeniu słów, które są w tekście używane jako nowe.</a:t>
            </a:r>
          </a:p>
          <a:p>
            <a:r>
              <a:rPr lang="pl-PL" sz="2400" dirty="0"/>
              <a:t>Sposób wyjaśniania znaczeń powinien uwzględniać zdolności intelektualne ucznia, jego dociekliwość i skłonność do konkretyzacji oraz do stosowania kategoryzacji i analogii, a jednocześnie wspomagać krytycyzm i dążenie do obiektywizacji poznania.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066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języka uniwersalnego: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371" y="2133600"/>
            <a:ext cx="9349241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2. Język uniwersalny cechuje dbałość o przejrzystość związków logicznych między zdaniami i kolejnymi składnikami tekstu.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Nie należy stosować przestawni i innych skomplikowanych rodzajów szyku wyrazów, wieloznacznych wykładników spójności tekstu itp.</a:t>
            </a:r>
          </a:p>
          <a:p>
            <a:pPr marL="0" indent="0">
              <a:buNone/>
            </a:pPr>
            <a:r>
              <a:rPr lang="pl-PL" sz="2400" dirty="0"/>
              <a:t>3. Język uniwersalny cechuje </a:t>
            </a:r>
            <a:r>
              <a:rPr lang="pl-PL" sz="2400" dirty="0" smtClean="0"/>
              <a:t>przejrzysty </a:t>
            </a:r>
            <a:r>
              <a:rPr lang="pl-PL" sz="2400" dirty="0"/>
              <a:t>i komunikatywny styl.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381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24743" y="624110"/>
            <a:ext cx="9192986" cy="1280890"/>
          </a:xfrm>
        </p:spPr>
        <p:txBody>
          <a:bodyPr>
            <a:normAutofit fontScale="90000"/>
          </a:bodyPr>
          <a:lstStyle/>
          <a:p>
            <a:r>
              <a:rPr lang="pl-PL" dirty="0"/>
              <a:t>Funkcje używania języka uniwersalnego                 w pracy z uczniem ze specjalnymi potrzebami </a:t>
            </a:r>
            <a:r>
              <a:rPr lang="pl-PL" dirty="0" smtClean="0"/>
              <a:t>edukacyjnymi: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9814" y="2824843"/>
            <a:ext cx="9724798" cy="34289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dirty="0"/>
              <a:t>1. </a:t>
            </a:r>
            <a:r>
              <a:rPr lang="pl-PL" sz="2400" b="1" dirty="0"/>
              <a:t>Udostępnianie treści tekstu </a:t>
            </a:r>
            <a:r>
              <a:rPr lang="pl-PL" sz="2400" dirty="0"/>
              <a:t>czytanego (wyjaśnianie znaczenia i sensu tekstu, udostępnianie wiedzy, którą tekst przekazuje)            w celu przyswajania wiedzy z zakresu poszczególnych przedmiotów nauczania. </a:t>
            </a:r>
          </a:p>
          <a:p>
            <a:pPr marL="0" lvl="0" indent="0">
              <a:buNone/>
            </a:pPr>
            <a:r>
              <a:rPr lang="pl-PL" sz="2400" dirty="0"/>
              <a:t>2. </a:t>
            </a:r>
            <a:r>
              <a:rPr lang="pl-PL" sz="2400" b="1" dirty="0"/>
              <a:t>Udostępnianie formy językowej tekstu </a:t>
            </a:r>
            <a:r>
              <a:rPr lang="pl-PL" sz="2400" dirty="0"/>
              <a:t>w celu poznawania słownika oraz struktur </a:t>
            </a:r>
            <a:r>
              <a:rPr lang="pl-PL" sz="2400" dirty="0" smtClean="0"/>
              <a:t>składniowych </a:t>
            </a:r>
            <a:r>
              <a:rPr lang="pl-PL" sz="2400" dirty="0"/>
              <a:t>i frazeologicznych oraz przyswajania i uczenia się języka polskiego.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303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wystąpienia: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Poszukiwanie innowacyjnych rozwiązań w edukacji w zakresie opracowania podręczników szkolnych i szeroko rozumianych materiałów dydaktycznych, które z jednej strony spełniałyby warunek równego dostępu do edukacji wszystkich uczniów, a z drugiej strony umożliwiałyby wystarczające wparcie uczniom z opóźnionym rozwojem mowy, z zaburzeniami w zakresie komunikacji językowej.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128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487" y="624110"/>
            <a:ext cx="9741126" cy="1280890"/>
          </a:xfrm>
        </p:spPr>
        <p:txBody>
          <a:bodyPr>
            <a:normAutofit/>
          </a:bodyPr>
          <a:lstStyle/>
          <a:p>
            <a:r>
              <a:rPr lang="pl-PL" dirty="0"/>
              <a:t>W jakim celu używa się  języka uniwersalnego </a:t>
            </a:r>
            <a:r>
              <a:rPr lang="pl-PL" dirty="0" smtClean="0"/>
              <a:t>w podręczniku szkolnym?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486" y="2133600"/>
            <a:ext cx="9741126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1. Do przygotowania ucznia do odbioru treści:</a:t>
            </a:r>
          </a:p>
          <a:p>
            <a:pPr>
              <a:buFontTx/>
              <a:buChar char="-"/>
            </a:pPr>
            <a:r>
              <a:rPr lang="pl-PL" sz="2400" dirty="0" smtClean="0"/>
              <a:t>wprowadzanie </a:t>
            </a:r>
            <a:r>
              <a:rPr lang="pl-PL" sz="2400" dirty="0"/>
              <a:t>do tematyki tekstu przed rozpoczęciem czytania (pobudzenie zainteresowania ucznia, uporządkowanie jego dotychczasowej wiedzy na temat przedstawiony w tekście, wyjaśnienie słów/terminów kluczowych, których rozumienie warunkuje odbiór),                       </a:t>
            </a:r>
            <a:endParaRPr lang="pl-PL" sz="2400" dirty="0" smtClean="0"/>
          </a:p>
          <a:p>
            <a:pPr>
              <a:buFontTx/>
              <a:buChar char="-"/>
            </a:pPr>
            <a:r>
              <a:rPr lang="pl-PL" sz="2400" dirty="0" smtClean="0"/>
              <a:t>objaśnianie  </a:t>
            </a:r>
            <a:r>
              <a:rPr lang="pl-PL" sz="2400" dirty="0"/>
              <a:t>(w trakcie czytania) znaczeń słów i wyrażeń, które nie są znane uczniowi oraz sensu czytanego tekstu.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2. Do przekształcenia całego tekstu tak, aby był łatwiejszy do zrozumienia, tzw. tekst uproszczony, dostosowany.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54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Trudności w rozumieniu tekstu przez ucznia ze specjalnymi potrzebami edukacyjnymi: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 smtClean="0"/>
              <a:t>1. Identyfikacją </a:t>
            </a:r>
            <a:r>
              <a:rPr lang="pl-PL" sz="2400" b="1" dirty="0"/>
              <a:t>i odkryciem znaczenia nieznanych </a:t>
            </a:r>
            <a:r>
              <a:rPr lang="pl-PL" sz="2400" b="1" dirty="0" smtClean="0"/>
              <a:t>słów</a:t>
            </a:r>
          </a:p>
          <a:p>
            <a:r>
              <a:rPr lang="pl-PL" sz="2400" dirty="0"/>
              <a:t>Rozpoznaniem pojęć, których nie zna.</a:t>
            </a:r>
          </a:p>
          <a:p>
            <a:r>
              <a:rPr lang="pl-PL" sz="2400" dirty="0"/>
              <a:t>Uświadomieniem sobie, które pojęcia są mu nieznane.</a:t>
            </a:r>
          </a:p>
          <a:p>
            <a:r>
              <a:rPr lang="pl-PL" sz="2400" dirty="0"/>
              <a:t>Dotarciem do źródła, które pozwoli mu odkryć znaczenie nieznanych pojęć.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b="1" dirty="0" smtClean="0"/>
              <a:t>2. Zrozumieniem </a:t>
            </a:r>
            <a:r>
              <a:rPr lang="pl-PL" sz="2400" b="1" dirty="0"/>
              <a:t>zdań </a:t>
            </a:r>
            <a:r>
              <a:rPr lang="pl-PL" sz="2400" b="1" dirty="0" smtClean="0"/>
              <a:t>złożonych</a:t>
            </a:r>
          </a:p>
          <a:p>
            <a:r>
              <a:rPr lang="pl-PL" sz="2400" dirty="0"/>
              <a:t>Odkryciem znaczenia zdań o złożonej konstrukcji gramatyczno-semantycznej.</a:t>
            </a:r>
          </a:p>
          <a:p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6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Trudności w rozumieniu tekstu przez ucznia ze specjalnymi potrzebami edukacyjnymi: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dirty="0" smtClean="0"/>
              <a:t>3. Odkrywaniem </a:t>
            </a:r>
            <a:r>
              <a:rPr lang="pl-PL" sz="2400" b="1" dirty="0"/>
              <a:t>głównej myśli tekstu.</a:t>
            </a:r>
          </a:p>
          <a:p>
            <a:pPr marL="354330" indent="-285750"/>
            <a:r>
              <a:rPr lang="pl-PL" sz="2400" dirty="0"/>
              <a:t>Nie różnicuje informacji ważnych od mniej ważnych.</a:t>
            </a:r>
          </a:p>
          <a:p>
            <a:pPr marL="354330" indent="-285750"/>
            <a:r>
              <a:rPr lang="pl-PL" sz="2400" dirty="0"/>
              <a:t>Koncentruje się na wybranych fragmentach tekstu i nie potrafi powiązać zawartych w nich informacji.</a:t>
            </a:r>
          </a:p>
          <a:p>
            <a:pPr marL="354330" indent="-285750"/>
            <a:r>
              <a:rPr lang="pl-PL" sz="2400" dirty="0"/>
              <a:t>Nie odwołuje się do wcześniej zgromadzonej wiedzy.</a:t>
            </a:r>
          </a:p>
          <a:p>
            <a:pPr marL="354330" indent="-285750"/>
            <a:r>
              <a:rPr lang="pl-PL" sz="2400" dirty="0"/>
              <a:t>Koncentruje się na znaczeniu pojedynczych wyrazów zamiast na kontekście tekstowym.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67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Trudności w rozumieniu tekstu przez ucznia ze specjalnymi potrzebami edukacyjnymi: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dirty="0" smtClean="0"/>
              <a:t>4. Wyszukiwaniem </a:t>
            </a:r>
            <a:r>
              <a:rPr lang="pl-PL" sz="2400" b="1" dirty="0"/>
              <a:t>informacji na określony temat.</a:t>
            </a:r>
          </a:p>
          <a:p>
            <a:pPr marL="354330" indent="-285750"/>
            <a:r>
              <a:rPr lang="pl-PL" sz="2400" dirty="0"/>
              <a:t>Nie rozumie polecenia i nie wie, jakich informacji ma szukać.</a:t>
            </a:r>
          </a:p>
          <a:p>
            <a:pPr marL="354330" indent="-285750"/>
            <a:r>
              <a:rPr lang="pl-PL" sz="2400" dirty="0"/>
              <a:t>Nie rozumie słów kluczowych, niezbędnych do znalezienia szukanej informacji.</a:t>
            </a:r>
          </a:p>
          <a:p>
            <a:pPr marL="354330" indent="-285750"/>
            <a:r>
              <a:rPr lang="pl-PL" sz="2400" dirty="0"/>
              <a:t>Nie rozumie zdań złożonych. </a:t>
            </a:r>
          </a:p>
          <a:p>
            <a:pPr marL="354330" indent="-285750"/>
            <a:r>
              <a:rPr lang="pl-PL" sz="2400" dirty="0"/>
              <a:t>Nie pamięta przeczytanego tekstu  i szukając określonych informacji musi czytać cały tekst ponownie.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8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487" y="228600"/>
            <a:ext cx="9741126" cy="996043"/>
          </a:xfrm>
        </p:spPr>
        <p:txBody>
          <a:bodyPr>
            <a:normAutofit fontScale="90000"/>
          </a:bodyPr>
          <a:lstStyle/>
          <a:p>
            <a:r>
              <a:rPr lang="pl-PL" dirty="0"/>
              <a:t>Trudności w rozumieniu tekstu przez ucznia ze specjalnymi potrzebami edukacyjnymi: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67543" y="2220686"/>
            <a:ext cx="10254343" cy="4637314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 smtClean="0"/>
              <a:t>5. Kojarzeniem </a:t>
            </a:r>
            <a:r>
              <a:rPr lang="pl-PL" sz="2400" b="1" dirty="0"/>
              <a:t>/ wiązaniem faktów</a:t>
            </a:r>
            <a:r>
              <a:rPr lang="pl-PL" sz="2400" b="1" dirty="0" smtClean="0"/>
              <a:t>.</a:t>
            </a:r>
          </a:p>
          <a:p>
            <a:r>
              <a:rPr lang="pl-PL" sz="2400" dirty="0"/>
              <a:t>Nie potrafi odnieść się do wcześniejszych fragmentów tekstu i na tej podstawie wnioskować o danej informacji. </a:t>
            </a:r>
          </a:p>
          <a:p>
            <a:pPr marL="0" indent="0">
              <a:buNone/>
            </a:pPr>
            <a:r>
              <a:rPr lang="pl-PL" sz="2400" b="1" dirty="0" smtClean="0"/>
              <a:t>6. </a:t>
            </a:r>
            <a:r>
              <a:rPr lang="pl-PL" sz="2400" b="1" dirty="0"/>
              <a:t>Krytyczną oceną </a:t>
            </a:r>
            <a:r>
              <a:rPr lang="pl-PL" sz="2400" b="1" dirty="0" smtClean="0"/>
              <a:t>tekstu</a:t>
            </a:r>
          </a:p>
          <a:p>
            <a:r>
              <a:rPr lang="pl-PL" sz="2400" dirty="0"/>
              <a:t>Nie rozróżnia fikcji od faktów oraz faktów od ekspresji literackiej.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b="1" dirty="0" smtClean="0"/>
              <a:t>7. </a:t>
            </a:r>
            <a:r>
              <a:rPr lang="pl-PL" sz="2400" b="1" dirty="0"/>
              <a:t>Odkrywaniem intencji autora – wnioskowaniem o informacjach przekazanych nie wprost. </a:t>
            </a:r>
            <a:endParaRPr lang="pl-PL" sz="2400" b="1" dirty="0" smtClean="0"/>
          </a:p>
          <a:p>
            <a:pPr marL="354330" indent="-285750"/>
            <a:r>
              <a:rPr lang="pl-PL" sz="2400" dirty="0"/>
              <a:t>Rozumie tekst jedynie na poziomie dosłownym.</a:t>
            </a:r>
          </a:p>
          <a:p>
            <a:pPr marL="354330" indent="-285750"/>
            <a:r>
              <a:rPr lang="pl-PL" sz="2400" dirty="0" smtClean="0"/>
              <a:t>2 </a:t>
            </a:r>
            <a:r>
              <a:rPr lang="pl-PL" sz="2400" dirty="0"/>
              <a:t>Nie odkrywa intencji autora, przekazanych w sposób pośredni.</a:t>
            </a:r>
          </a:p>
          <a:p>
            <a:endParaRPr lang="pl-PL" sz="2400" b="1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47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2857" y="163286"/>
            <a:ext cx="9871755" cy="112667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Warunki dostępności treści zawartych w podręczniku szkolnym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2857" y="1714500"/>
            <a:ext cx="9871755" cy="4751614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2400" dirty="0"/>
              <a:t>Uczeń rozumie treść tekstu pod warunkiem, że trudne terminy, w tym wrażenia frazeologiczne, archaizmy, metafory i słowa o niskiej frekwencyjności, zostały wyjaśnione w słowniczku przy tekście.</a:t>
            </a:r>
          </a:p>
          <a:p>
            <a:pPr lvl="0"/>
            <a:r>
              <a:rPr lang="pl-PL" sz="2400" dirty="0"/>
              <a:t>Uczeń rozumie treść tekstu pod warunkiem, że złożone struktury gramatyczno-semantyczne zostaną wyjaśnione.</a:t>
            </a:r>
          </a:p>
          <a:p>
            <a:pPr lvl="0"/>
            <a:r>
              <a:rPr lang="pl-PL" sz="2400" dirty="0"/>
              <a:t>Uczeń rozumie treść tekstu pod warunkiem, że zostaną wyjaśnione fragmenty tekstu, np. w formie streszczenia, dodatkowego opisu lub przykładu.</a:t>
            </a:r>
          </a:p>
          <a:p>
            <a:pPr lvl="0"/>
            <a:r>
              <a:rPr lang="pl-PL" sz="2400" dirty="0"/>
              <a:t>Uczeń rozumie treść tekstu pod warunkiem, że zostaną wskazane fragmenty tekstu powiązane semantycznie oraz ukazane, występujące między nimi, związki logiczne.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471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2857" y="163286"/>
            <a:ext cx="9871755" cy="112667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Warunki dostępności treści zawartych w podręczniku szkolnym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2857" y="1714500"/>
            <a:ext cx="9871755" cy="4751614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2400" dirty="0"/>
              <a:t>Uczeń rozumie treść tekstu pod warunkiem, że otrzyma dodatkowe schematy ułatwiające rozumienie treści (wzory </a:t>
            </a:r>
            <a:r>
              <a:rPr lang="pl-PL" sz="2400" dirty="0" err="1"/>
              <a:t>przyczynowo-skutkowe</a:t>
            </a:r>
            <a:r>
              <a:rPr lang="pl-PL" sz="2400" dirty="0"/>
              <a:t>, opisowe,  ciągi chronologiczne itp.).</a:t>
            </a:r>
          </a:p>
          <a:p>
            <a:pPr lvl="0"/>
            <a:r>
              <a:rPr lang="pl-PL" sz="2400" dirty="0"/>
              <a:t>Uczeń rozumie treść tekstu pod warunkiem, że do tekstu został dołączony plan wydarzeń.</a:t>
            </a:r>
          </a:p>
          <a:p>
            <a:pPr lvl="0"/>
            <a:r>
              <a:rPr lang="pl-PL" sz="2400" dirty="0"/>
              <a:t>Uczeń rozumie treść tekstu pod warunkiem, że przed przeczytaniem otrzyma streszczenie, na bazie którego zostanie dokonana analiza tekstu oryginalnego.</a:t>
            </a:r>
          </a:p>
          <a:p>
            <a:pPr lvl="0"/>
            <a:r>
              <a:rPr lang="pl-PL" sz="2400" dirty="0"/>
              <a:t>Uczeń otrzymuje adaptację tekstu dostosowaną do jego możliwości językowych i </a:t>
            </a:r>
            <a:r>
              <a:rPr lang="pl-PL" sz="2400" dirty="0" smtClean="0"/>
              <a:t>poznawczych (np. tekst ułatwiony, tłumaczenie na język migowy lub inny alternatywny sposób komunikacji dostępny w plikach elektronicznych itd.).</a:t>
            </a: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335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7543" y="624110"/>
            <a:ext cx="9937069" cy="63193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Schematy ułatwiające rozumienie treści: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401" y="1690729"/>
            <a:ext cx="2227772" cy="16754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321" y="1539124"/>
            <a:ext cx="3156571" cy="188736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710" y="1460809"/>
            <a:ext cx="2806530" cy="21063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507" y="4180393"/>
            <a:ext cx="2821627" cy="159892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768" y="3936438"/>
            <a:ext cx="2774734" cy="20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8559" y="624110"/>
            <a:ext cx="9726054" cy="1280890"/>
          </a:xfrm>
        </p:spPr>
        <p:txBody>
          <a:bodyPr/>
          <a:lstStyle/>
          <a:p>
            <a:r>
              <a:rPr lang="pl-PL" dirty="0" smtClean="0"/>
              <a:t>Adaptacje tekstów:</a:t>
            </a:r>
            <a:endParaRPr lang="pl-PL" dirty="0"/>
          </a:p>
        </p:txBody>
      </p:sp>
      <p:pic>
        <p:nvPicPr>
          <p:cNvPr id="6" name="tłumaczenie na język migow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10692" y="2134855"/>
            <a:ext cx="5305390" cy="322970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162" y="1859075"/>
            <a:ext cx="5268530" cy="37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6866" y="624110"/>
            <a:ext cx="10765134" cy="1280890"/>
          </a:xfrm>
        </p:spPr>
        <p:txBody>
          <a:bodyPr>
            <a:normAutofit fontScale="90000"/>
          </a:bodyPr>
          <a:lstStyle/>
          <a:p>
            <a:r>
              <a:rPr lang="pl-PL" dirty="0"/>
              <a:t>Dostosowanie do specjalnych potrzeb edukacyjnych uczniów w zakresie percepcji </a:t>
            </a:r>
            <a:r>
              <a:rPr lang="pl-PL" dirty="0" smtClean="0"/>
              <a:t>wzrokowej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723102"/>
            <a:ext cx="8915400" cy="3188119"/>
          </a:xfrm>
        </p:spPr>
        <p:txBody>
          <a:bodyPr/>
          <a:lstStyle/>
          <a:p>
            <a:r>
              <a:rPr lang="pl-PL" dirty="0"/>
              <a:t>Kompozycja strony</a:t>
            </a:r>
          </a:p>
          <a:p>
            <a:r>
              <a:rPr lang="pl-PL" dirty="0"/>
              <a:t>Kontrast tła i figur</a:t>
            </a:r>
          </a:p>
          <a:p>
            <a:r>
              <a:rPr lang="pl-PL" dirty="0"/>
              <a:t>Kolory</a:t>
            </a:r>
          </a:p>
          <a:p>
            <a:r>
              <a:rPr lang="pl-PL" dirty="0"/>
              <a:t>Realizm obrazu</a:t>
            </a:r>
          </a:p>
          <a:p>
            <a:r>
              <a:rPr lang="pl-PL" dirty="0"/>
              <a:t>Krój i wielkość czcionki</a:t>
            </a:r>
          </a:p>
          <a:p>
            <a:r>
              <a:rPr lang="pl-PL" dirty="0"/>
              <a:t>Techniki wyróżniania ważnych fragmentów tekstu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46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Reforma edukacji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2400" dirty="0" smtClean="0"/>
              <a:t>Prace służące stworzeniu optymalnego modelu wsparcia dla uczniów ze specjalnymi potrzebami edukacyjnymi w systemie edukacji włączającej:</a:t>
            </a:r>
          </a:p>
          <a:p>
            <a:r>
              <a:rPr lang="pl-PL" sz="2400" dirty="0"/>
              <a:t>a</a:t>
            </a:r>
            <a:r>
              <a:rPr lang="pl-PL" sz="2400" dirty="0" smtClean="0"/>
              <a:t>) opracowanie przez zespół specjalistów wskazówek do realizacji podstawy programowej kształcenia ogólnego przez uczniów ze specjalnymi potrzebami edukacyjnymi,</a:t>
            </a:r>
          </a:p>
          <a:p>
            <a:r>
              <a:rPr lang="pl-PL" sz="2400" dirty="0"/>
              <a:t>b</a:t>
            </a:r>
            <a:r>
              <a:rPr lang="pl-PL" sz="2400" dirty="0" smtClean="0"/>
              <a:t>) prace zmierzające do opracowania podręczników szkolnych umożliwiających dostęp do treści nauczania dla wszystkich uczniów w klasie, zarówno tych wybitnie zdolnych, jak również tych z trudnościami w uczeniu się.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205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Kompozycja strony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stronie podręcznika należy zamieszczać tylko takie ilustracje, schematy i wykresy, które są niezbędne dla dopełnienia przekazywanych treści. </a:t>
            </a:r>
          </a:p>
          <a:p>
            <a:r>
              <a:rPr lang="pl-PL" dirty="0"/>
              <a:t>Modyfikacja może polegać na celowym pominięciu niekoniecznych elementów strony, albo na rozmieszczeniu tego samego materiału tekstowego oraz ilustracji na większej liczbie stron. </a:t>
            </a:r>
          </a:p>
          <a:p>
            <a:r>
              <a:rPr lang="pl-PL" dirty="0"/>
              <a:t>W uzasadnionych przypadkach można wówczas dodać elementy wyjaśniające lub wspierające procesy poznawcze, np. ilustrację lub schemat.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75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Najkorzystniejsze jest umieszczanie takiego materiału ilustracyjnego, który pozostaje w relacji równorzędności do treści przekazywanych słownie, ponieważ uczniowie lepiej rozumieją informacje przekazywane za pomocą dwóch kodów.  </a:t>
            </a:r>
            <a:endParaRPr lang="pl-PL" sz="2400" dirty="0"/>
          </a:p>
          <a:p>
            <a:pPr lvl="1"/>
            <a:endParaRPr lang="pl-PL" dirty="0"/>
          </a:p>
          <a:p>
            <a:r>
              <a:rPr lang="pl-PL" dirty="0"/>
              <a:t>Należy zadbać o odpowiednią proporcję pomiędzy tekstem, a ilustracjami i wykresami. O proporcji tej decyduje kryterium rozwojowe: im młodszy odbiorca, tym na stronie powinno być więcej informacji obrazowej; im straszy odbiorca, tym na stronie może znajdować się więcej informacji tekstowej.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17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Wskazane jest stosowanie w całym podręczniku stałego schematu kompozycji strony. W tym samym miejscu na poszczególnych stronach, powinny znajdować się te same elementy, np. tytuł komponentu, pytania sprawdzające itd. Pozwala to uczniom na szybsze znalezienie szukanych informacji. </a:t>
            </a:r>
          </a:p>
          <a:p>
            <a:r>
              <a:rPr lang="pl-PL" dirty="0"/>
              <a:t>Materiał obrazowy, który odnosi się do tekstu, powinien znaleźć się na tej samej stronie.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75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Kontrast tła i figur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Dla większości odbiorców korzystne jest zastosowanie czarnego druku na białym tle. Tło powinno być matowe, a biel – w ciepłym odcieniu. Przy niektórych trudnościach w czytaniu (np. dysleksji) za korzystniejsze uznaje się zestawienie tła w jasnym pastelowym kolorze z ciemnym, ale nie czarnym kolorem czcionki (np. granatowym). </a:t>
            </a:r>
          </a:p>
          <a:p>
            <a:r>
              <a:rPr lang="pl-PL" dirty="0"/>
              <a:t>Nie jest wskazane stosowanie niektórych kombinacji kolorów tła i druku, np. czerwonego z zielonym, zielonego z żółtym, niebieskiego z żółtym.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44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Kontrast tła i figur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 należy umieszczać fragmentów tekstu na ilustracjach oraz tłach wzorzystych i różnobarwnych.</a:t>
            </a:r>
          </a:p>
          <a:p>
            <a:r>
              <a:rPr lang="pl-PL" dirty="0"/>
              <a:t>Nie zaleca się wyróżniania fragmentów tekstu kolorową czcionką, ale raczej czcionką pogrubioną lub wyróżniającym obramowaniem.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51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Kolory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713054"/>
            <a:ext cx="8915400" cy="3198167"/>
          </a:xfrm>
        </p:spPr>
        <p:txBody>
          <a:bodyPr/>
          <a:lstStyle/>
          <a:p>
            <a:r>
              <a:rPr lang="pl-PL" dirty="0"/>
              <a:t>Strona książki nie może być „przygnębiająca i smutna”, czyli nie należy używać jako dominujących kolorów czarnego, brązowego czy szarego. Zastosowanie wymienionych kolorów na niektórych stronach może być uzasadnione treścią (np. wiersz o deszczu, jesieni).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31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Kolory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Strona książki (szczególnie dla dzieci młodszych) ma wywoływać pozytywne emocje, a zatem powinny na niej dominować kolory pastelowe, „ciepłe”, „radosne”. </a:t>
            </a:r>
          </a:p>
          <a:p>
            <a:r>
              <a:rPr lang="pl-PL" dirty="0"/>
              <a:t>Używana kolorystyka nie może być zbyt jaskrawa, gdyż powoduje to szybsze zmęczenie podczas pracy i/lub pobudzenie emocjonalne.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00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Realizm obrazu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Ilustracje zamieszczane w podręcznikach szkolnych – zarówno podstawowych, jaki i specjalistycznych – spełniają następujące funkcje: </a:t>
            </a:r>
            <a:r>
              <a:rPr lang="pl-PL" dirty="0" err="1"/>
              <a:t>upoglądawiająco</a:t>
            </a:r>
            <a:r>
              <a:rPr lang="pl-PL" dirty="0"/>
              <a:t>-wzmacniającą, poznawczą i estetyczno-motywacyjną. </a:t>
            </a:r>
          </a:p>
          <a:p>
            <a:r>
              <a:rPr lang="pl-PL" dirty="0"/>
              <a:t>Ilustracje muszą być dobrej jakości pod względem ostrości i nasycenia obrazu. </a:t>
            </a:r>
          </a:p>
          <a:p>
            <a:r>
              <a:rPr lang="pl-PL" dirty="0"/>
              <a:t>Powinny być dostosowane pod względem treści do etapów rozwoju odbiorców podręcznika. </a:t>
            </a:r>
          </a:p>
          <a:p>
            <a:r>
              <a:rPr lang="pl-PL" dirty="0"/>
              <a:t>Istotne jest, by zadbać o czytelność i jednoznaczność obrazów tak, aby odbiorca nie musiał domyślać się istoty przekazywanych treści.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93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Realizm obrazu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lustracje nie powinny zawierać zbyt wielu szczegółów, zwłaszcza takich, które nie są bezpośrednio związane z prezentowanym obiektem, zjawiskiem czy sytuacją.</a:t>
            </a:r>
          </a:p>
          <a:p>
            <a:r>
              <a:rPr lang="pl-PL" dirty="0"/>
              <a:t>Decydując o doborze ilustracji do podręcznika, należy zwrócić uwagę na realizm prezentowanych obiektów. Uwaga ta jest szczególnie ważna ze względu na potrzeby dzieci ze spektrum autyzmu i innymi zaburzeniami cechującymi się dosłownym rozumieniem, zarówno znaczenia tekstu, jak i ilustracji, oraz trudnościami z odczytywaniem metafor, aluzji, sarkazmu, czy wyrażeń idiomatycznych. </a:t>
            </a:r>
          </a:p>
        </p:txBody>
      </p:sp>
    </p:spTree>
    <p:extLst>
      <p:ext uri="{BB962C8B-B14F-4D97-AF65-F5344CB8AC3E}">
        <p14:creationId xmlns:p14="http://schemas.microsoft.com/office/powerpoint/2010/main" val="28317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Krój i wielkość czcionki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 względu na częste zjawisko zaburzonej percepcji wzrokowej dzieci ze specjalnymi potrzebami rozwojowymi i edukacyjnymi zalecane jest, by druk zastosowany w podręcznikach szkolnych miał specjalnie przygotowaną formę. Podręczniki powinny spełniać następujące wymagania: </a:t>
            </a:r>
          </a:p>
          <a:p>
            <a:r>
              <a:rPr lang="pl-PL" dirty="0"/>
              <a:t>Należy używać czcionek </a:t>
            </a:r>
            <a:r>
              <a:rPr lang="pl-PL" dirty="0" err="1"/>
              <a:t>bezszeryfowych</a:t>
            </a:r>
            <a:r>
              <a:rPr lang="pl-PL" dirty="0"/>
              <a:t>, czyli takich, których kształt jest najbardziej czytelny. Łatwymi do przeczytania czcionkami są Tahoma, Arial i Open Sans oraz specjalnie przygotowane i opracowane czcionki dla osób z dysleksją: </a:t>
            </a:r>
            <a:r>
              <a:rPr lang="pl-PL" dirty="0" err="1"/>
              <a:t>OpenDyslexie</a:t>
            </a:r>
            <a:r>
              <a:rPr lang="pl-PL" dirty="0"/>
              <a:t> i </a:t>
            </a:r>
            <a:r>
              <a:rPr lang="pl-PL" dirty="0" err="1"/>
              <a:t>Dyslexie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55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9187" y="624110"/>
            <a:ext cx="9855426" cy="56787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 zamówienie MEN powstała publikacja: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485899"/>
            <a:ext cx="8915400" cy="5110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WSKAZÓWKI  DLA  AUTORÓW I WYDAWCÓW PODRĘCZNIKÓW </a:t>
            </a:r>
            <a:r>
              <a:rPr lang="pl-PL" sz="2400" dirty="0" smtClean="0"/>
              <a:t>SZKOLNYCH </a:t>
            </a:r>
          </a:p>
          <a:p>
            <a:pPr marL="0" indent="0" algn="ctr">
              <a:buNone/>
            </a:pPr>
            <a:r>
              <a:rPr lang="pl-PL" sz="2400" dirty="0" smtClean="0"/>
              <a:t>dotyczące </a:t>
            </a:r>
            <a:r>
              <a:rPr lang="pl-PL" sz="2400" dirty="0"/>
              <a:t>sposobu opracowania </a:t>
            </a:r>
            <a:r>
              <a:rPr lang="pl-PL" sz="2400" dirty="0" smtClean="0"/>
              <a:t>tekstów dostosowanych </a:t>
            </a:r>
            <a:r>
              <a:rPr lang="pl-PL" sz="2400" dirty="0"/>
              <a:t>do rozwoju językowego uczniów</a:t>
            </a:r>
          </a:p>
          <a:p>
            <a:pPr marL="0" indent="0" algn="ctr">
              <a:buNone/>
            </a:pPr>
            <a:r>
              <a:rPr lang="pl-PL" sz="2400" dirty="0"/>
              <a:t>oraz </a:t>
            </a:r>
          </a:p>
          <a:p>
            <a:pPr marL="0" indent="0" algn="ctr">
              <a:buNone/>
            </a:pPr>
            <a:r>
              <a:rPr lang="pl-PL" sz="2400" dirty="0"/>
              <a:t>minimalne standardy dostępności treści podręczników szkolnych dla uczniów ze specjalnymi potrzebami </a:t>
            </a:r>
            <a:r>
              <a:rPr lang="pl-PL" sz="2400" dirty="0" smtClean="0"/>
              <a:t>edukacyjnymi (</a:t>
            </a:r>
            <a:r>
              <a:rPr lang="pl-PL" sz="2400" dirty="0"/>
              <a:t>w tym z niepełnosprawnościami, z trudnościami w uczeniu się lub komunikowaniu</a:t>
            </a:r>
            <a:r>
              <a:rPr lang="pl-PL" sz="2400" dirty="0" smtClean="0"/>
              <a:t>)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dirty="0"/>
              <a:t>Opracowanie</a:t>
            </a:r>
            <a:r>
              <a:rPr lang="pl-PL" dirty="0" smtClean="0"/>
              <a:t>: </a:t>
            </a:r>
            <a:r>
              <a:rPr lang="pl-PL" dirty="0"/>
              <a:t>Kazimiera Krakowiak, Aleksandra Borowicz, Agnieszka Dłużniewska, Beata Głodzik, Renata Kołodziejczyk, Marianna Krawiec</a:t>
            </a:r>
          </a:p>
        </p:txBody>
      </p:sp>
    </p:spTree>
    <p:extLst>
      <p:ext uri="{BB962C8B-B14F-4D97-AF65-F5344CB8AC3E}">
        <p14:creationId xmlns:p14="http://schemas.microsoft.com/office/powerpoint/2010/main" val="41431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Krój i wielkość czcionki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Należy unikać czcionek z małymi odstępami między literami, czyli zwężonymi spacjami (przykładem takiej czcionki jest Arial </a:t>
            </a:r>
            <a:r>
              <a:rPr lang="pl-PL" dirty="0" err="1"/>
              <a:t>Narrow</a:t>
            </a:r>
            <a:r>
              <a:rPr lang="pl-PL" dirty="0"/>
              <a:t> oraz </a:t>
            </a:r>
            <a:r>
              <a:rPr lang="pl-PL" dirty="0" err="1"/>
              <a:t>Gill</a:t>
            </a:r>
            <a:r>
              <a:rPr lang="pl-PL" dirty="0"/>
              <a:t>). </a:t>
            </a:r>
          </a:p>
          <a:p>
            <a:r>
              <a:rPr lang="pl-PL" dirty="0"/>
              <a:t>Minimalny rozmiar czcionki w podręczniku dla uczniów z klas I-III powinien wynosić 14 punktów. W klasach IV – VIII dopuszczalna jest czcionka 12 punktów. W podręcznikach specjalistycznych, zwłaszcza dla klas młodszych, wskazane jest stosowanie czcionek większych. 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48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Krój i wielkość czcionki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Niedopuszczalne jest, aby tekst podręcznika szkolnego w całości był napisany wielkimi literami (majuskułą, wersalikami), ponieważ jest to niezgodne z zasadami pisowni tekstów ogólnodostępnych i utrudnia, a nawet uniemożliwia osiąganie sprawności czytania.</a:t>
            </a:r>
          </a:p>
          <a:p>
            <a:r>
              <a:rPr lang="pl-PL" dirty="0"/>
              <a:t>Odstępy między linijkami (interlinia) powinny wynosić co najmniej półtora punktu.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2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7591" y="624110"/>
            <a:ext cx="9927021" cy="12808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Techniki wyróżniania ważnych fragmentów tekstu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Zaleca się wyróżnianie ważnych elementów tekstu, zwłaszcza nowych słów i terminów, przez zastosowanie pogrubionej czcionki. </a:t>
            </a:r>
          </a:p>
          <a:p>
            <a:r>
              <a:rPr lang="pl-PL" dirty="0"/>
              <a:t>Zaleca się wyróżnianie ważnych fragmentów tekstu, zwłaszcza przeznaczonych do zapamiętania, przez umieszczenie ich w ramce.</a:t>
            </a:r>
          </a:p>
          <a:p>
            <a:r>
              <a:rPr lang="pl-PL" dirty="0"/>
              <a:t>Wskazane jest, żeby wyróżnione fragmenty tekstu nie były zbyt długie.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34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jakiej formie powinien być dostępny podręcznik specjalistyczny?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1. </a:t>
            </a:r>
            <a:r>
              <a:rPr lang="pl-PL" sz="2400" b="1" dirty="0" smtClean="0"/>
              <a:t>Podręcznik podstawowy będzie jednocześnie podręcznikiem specjalistycznym</a:t>
            </a:r>
            <a:r>
              <a:rPr lang="pl-PL" sz="2400" dirty="0" smtClean="0"/>
              <a:t>. Będzie przygotowany tak, aby w jak największym stopniu ułatwiał naukę uczniom ze SPE.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b="1" dirty="0" smtClean="0"/>
              <a:t>Zaleta</a:t>
            </a:r>
            <a:r>
              <a:rPr lang="pl-PL" sz="2400" dirty="0" smtClean="0"/>
              <a:t>: wszyscy uczniowie mają takie same podręczniki</a:t>
            </a:r>
          </a:p>
          <a:p>
            <a:r>
              <a:rPr lang="pl-PL" sz="2400" b="1" dirty="0" smtClean="0"/>
              <a:t>Wada</a:t>
            </a:r>
            <a:r>
              <a:rPr lang="pl-PL" sz="2400" dirty="0" smtClean="0"/>
              <a:t>: podręcznik dla wszystkich będzie bardzo obszerny i będzie zawierał treści niepotrzebne dla większości uczniów.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301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130630"/>
            <a:ext cx="8911687" cy="97971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 jakiej formie powinien być dostępny podręcznik specjalistyczny?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2857" y="1371600"/>
            <a:ext cx="9871755" cy="4539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400" dirty="0"/>
              <a:t>2</a:t>
            </a:r>
            <a:r>
              <a:rPr lang="pl-PL" sz="2400" dirty="0" smtClean="0"/>
              <a:t>. </a:t>
            </a:r>
            <a:r>
              <a:rPr lang="pl-PL" sz="2400" b="1" dirty="0" smtClean="0"/>
              <a:t>Podręcznik podstawowy będzie bazą do opracowania podręcznika specjalistycznego. </a:t>
            </a:r>
            <a:r>
              <a:rPr lang="pl-PL" sz="2400" dirty="0" smtClean="0"/>
              <a:t>Podręcznik specjalistyczny jako znacznie obszerniejszy będzie w kilku częściach.</a:t>
            </a:r>
          </a:p>
          <a:p>
            <a:r>
              <a:rPr lang="pl-PL" sz="2400" b="1" dirty="0" smtClean="0"/>
              <a:t>Zaleta</a:t>
            </a:r>
            <a:r>
              <a:rPr lang="pl-PL" sz="2400" dirty="0" smtClean="0"/>
              <a:t>: </a:t>
            </a:r>
          </a:p>
          <a:p>
            <a:pPr marL="457200" indent="-457200">
              <a:buAutoNum type="alphaLcParenR"/>
            </a:pPr>
            <a:r>
              <a:rPr lang="pl-PL" sz="2400" dirty="0" smtClean="0"/>
              <a:t>treści podstawowe w obu podręcznikach są takie same</a:t>
            </a:r>
          </a:p>
          <a:p>
            <a:pPr marL="457200" indent="-457200">
              <a:buAutoNum type="alphaLcParenR"/>
            </a:pPr>
            <a:r>
              <a:rPr lang="pl-PL" sz="2400" dirty="0" smtClean="0"/>
              <a:t>Uczniowie sprawni mają podręcznik mniej obszerny</a:t>
            </a:r>
          </a:p>
          <a:p>
            <a:pPr marL="457200" indent="-457200">
              <a:buAutoNum type="alphaLcParenR"/>
            </a:pPr>
            <a:r>
              <a:rPr lang="pl-PL" sz="2400" dirty="0" smtClean="0"/>
              <a:t>Uczniowie ze SPE mają w podręczniku specjalistycznym dostęp do wszystkich możliwych materiałów pomocniczych. Z nauczycielem lub rodzicem dokonuje wyboru, z których skorzysta</a:t>
            </a:r>
          </a:p>
          <a:p>
            <a:r>
              <a:rPr lang="pl-PL" sz="2400" b="1" dirty="0" smtClean="0"/>
              <a:t>Wada</a:t>
            </a:r>
            <a:r>
              <a:rPr lang="pl-PL" sz="2400" dirty="0" smtClean="0"/>
              <a:t>:</a:t>
            </a:r>
          </a:p>
          <a:p>
            <a:pPr marL="457200" indent="-457200">
              <a:buAutoNum type="alphaLcParenR"/>
            </a:pPr>
            <a:r>
              <a:rPr lang="pl-PL" sz="2400" dirty="0" smtClean="0"/>
              <a:t>Podręczniki różnią się między sobą.</a:t>
            </a:r>
          </a:p>
          <a:p>
            <a:pPr marL="457200" indent="-457200">
              <a:buAutoNum type="alphaLcParenR"/>
            </a:pPr>
            <a:r>
              <a:rPr lang="pl-PL" sz="2400" dirty="0" smtClean="0"/>
              <a:t>Podręcznik specjalistyczny jest bardzo rozbudowany, gdyż zawiera ćwiczenia uwzględniające potrzeby edukacyjne wszystkich uczniów</a:t>
            </a:r>
          </a:p>
          <a:p>
            <a:pPr marL="457200" indent="-457200">
              <a:buAutoNum type="alphaLcParenR"/>
            </a:pPr>
            <a:r>
              <a:rPr lang="pl-PL" sz="2400" dirty="0" smtClean="0"/>
              <a:t>Uczeń ze SPE musi wybierać ćwiczenia przydatne dla niego.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0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jakiej formie powinien być dostępny podręcznik specjalistyczny?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3</a:t>
            </a:r>
            <a:r>
              <a:rPr lang="pl-PL" sz="2400" b="1" dirty="0" smtClean="0"/>
              <a:t>.</a:t>
            </a:r>
            <a:r>
              <a:rPr lang="pl-PL" sz="2400" dirty="0" smtClean="0"/>
              <a:t> </a:t>
            </a:r>
            <a:r>
              <a:rPr lang="pl-PL" sz="2400" b="1" dirty="0" smtClean="0"/>
              <a:t>Podręcznik podstawowy jest przygotowany wzorcowo, tak, aby optymalnie służył i uczniom sprawnym i uczniom ze SPE. Do podręcznika podstawowego są przygotowane materiały pomocnicze w wersji elektronicznej (na dołączonej do podręcznika płycie lub online), z których nauczyciel, rodzic lub sam uczeń wybiera te ćwiczenia dodatkowe, które będą mu niezbędne do rzetelnego opracowania tematu lekcji. 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9005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9429" y="624110"/>
            <a:ext cx="9545183" cy="5287112"/>
          </a:xfrm>
        </p:spPr>
        <p:txBody>
          <a:bodyPr>
            <a:noAutofit/>
          </a:bodyPr>
          <a:lstStyle/>
          <a:p>
            <a:r>
              <a:rPr lang="pl-PL" sz="2000" b="1" dirty="0"/>
              <a:t>Zalety</a:t>
            </a:r>
            <a:r>
              <a:rPr lang="pl-PL" sz="2000" dirty="0"/>
              <a:t>:</a:t>
            </a:r>
          </a:p>
          <a:p>
            <a:pPr>
              <a:buAutoNum type="alphaLcParenR"/>
            </a:pPr>
            <a:r>
              <a:rPr lang="pl-PL" sz="2000" dirty="0" smtClean="0"/>
              <a:t>Wszyscy uczniowie mają takie same podręczniki.</a:t>
            </a:r>
          </a:p>
          <a:p>
            <a:pPr>
              <a:buAutoNum type="alphaLcParenR"/>
            </a:pPr>
            <a:r>
              <a:rPr lang="pl-PL" sz="2000" dirty="0" smtClean="0"/>
              <a:t>Dla każdego uczniak ze SPE można indywidualnie wybrać, dopasować a nawet zmodyfikować te materiały pomocnicze, które będą mu najbardziej przydatne. </a:t>
            </a:r>
          </a:p>
          <a:p>
            <a:pPr>
              <a:buAutoNum type="alphaLcParenR"/>
            </a:pPr>
            <a:r>
              <a:rPr lang="pl-PL" sz="2000" dirty="0" smtClean="0"/>
              <a:t>Materiał dostępny w wersji elektronicznej umożliwia obróbkę i modyfikację materiałów zarówno pod względem graficznym, jak i językowym.</a:t>
            </a:r>
            <a:endParaRPr lang="pl-PL" sz="2000" dirty="0"/>
          </a:p>
          <a:p>
            <a:r>
              <a:rPr lang="pl-PL" sz="2000" b="1" dirty="0"/>
              <a:t>Wady</a:t>
            </a:r>
            <a:r>
              <a:rPr lang="pl-PL" sz="2000" b="1" dirty="0" smtClean="0"/>
              <a:t>:</a:t>
            </a:r>
          </a:p>
          <a:p>
            <a:pPr>
              <a:buAutoNum type="alphaLcParenR"/>
            </a:pPr>
            <a:r>
              <a:rPr lang="pl-PL" sz="2000" dirty="0" smtClean="0"/>
              <a:t>nauczyciel, rodzic lub sam uczeń musi wykonać pracę wyboru z materiałów elektronicznych tych, które będą mu potrzebne, wydrukować je by pracować z nimi na lekcji lub w domu.</a:t>
            </a:r>
          </a:p>
          <a:p>
            <a:pPr>
              <a:buAutoNum type="alphaLcParenR"/>
            </a:pPr>
            <a:r>
              <a:rPr lang="pl-PL" sz="2000" dirty="0" smtClean="0"/>
              <a:t>Alternatywnie jest potrzebna odpowiednia baza informatyczna w szkole, aby uczeń mógł na wybranym dla niego materiale pracować na komputerze.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741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Wiele kwestii dotyczących sposobu opracowania podręczników szkolnych, aby służyły dzieciom z różnymi rodzajami niepełnosprawności zostało już sprecyzowanych, opisanych.</a:t>
            </a:r>
          </a:p>
          <a:p>
            <a:r>
              <a:rPr lang="pl-PL" sz="2400" dirty="0" smtClean="0"/>
              <a:t>Pozostają dylematy wciąż trudne do rozwiązania.</a:t>
            </a:r>
          </a:p>
          <a:p>
            <a:r>
              <a:rPr lang="pl-PL" sz="2400" dirty="0" smtClean="0"/>
              <a:t>Jest to perspektywa do dalszego namysłu i wytężonej pracy nad doskonaleniem modelu opracowywania podręczników szkolnych dla uczniów ze SPE.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313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92924" y="2792186"/>
            <a:ext cx="8911687" cy="1322614"/>
          </a:xfrm>
        </p:spPr>
        <p:txBody>
          <a:bodyPr/>
          <a:lstStyle/>
          <a:p>
            <a:pPr algn="ctr"/>
            <a:r>
              <a:rPr lang="pl-PL" dirty="0" smtClean="0"/>
              <a:t>Dziękujemy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8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0147"/>
          </a:xfrm>
        </p:spPr>
        <p:txBody>
          <a:bodyPr/>
          <a:lstStyle/>
          <a:p>
            <a:r>
              <a:rPr lang="pl-PL" dirty="0" smtClean="0"/>
              <a:t>Specjalistyczny podręcznik szkolny: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książka </a:t>
            </a:r>
            <a:r>
              <a:rPr lang="pl-PL" sz="2400" dirty="0"/>
              <a:t>(lub książka wraz z obudową dydaktyczną) przeznaczona dla ucznia ze specjalnymi potrzebami edukacyjnymi, w której materiał określonego przedmiotu nauczania, ten sam, który jest zawarty w podręczniku przeznaczonym dla wszystkich uczniów, jest przedstawiony w formie zmodyfikowanej tak, aby wyeliminować lub zniwelować przeszkody i bariery w dostępie do zawartości treściowej. Eliminacja barier polega na zastosowaniu specjalistycznych sposobów wspomagania oraz ułatwiania percepcji i przyswajania treści tekstu oraz innych komponentów podręcznika. 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397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Dylematy: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 podręczniki specjalistyczne będą inne do każdego rodzaju niepełnosprawności, np. inne dla dzieci z uszkodzeniami słuchu, inne dla dzieci z autyzmem itd.?</a:t>
            </a:r>
          </a:p>
          <a:p>
            <a:r>
              <a:rPr lang="pl-PL" sz="2400" dirty="0"/>
              <a:t>Czy podręczniki specjalistyczne mają zawierać wszystkie treści z podręcznika podstawowego?</a:t>
            </a:r>
          </a:p>
          <a:p>
            <a:endParaRPr lang="pl-PL" sz="2400" dirty="0" smtClean="0"/>
          </a:p>
          <a:p>
            <a:r>
              <a:rPr lang="pl-PL" sz="2400" dirty="0" smtClean="0"/>
              <a:t>Jaką formę powinien przyjąć podręcznik specjalistyczny: papierową czy elektroniczną?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613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4" y="2498270"/>
            <a:ext cx="8911687" cy="3037115"/>
          </a:xfrm>
        </p:spPr>
        <p:txBody>
          <a:bodyPr>
            <a:normAutofit/>
          </a:bodyPr>
          <a:lstStyle/>
          <a:p>
            <a:r>
              <a:rPr lang="pl-PL" dirty="0" smtClean="0"/>
              <a:t>Zróżnicowanie potrzeb, możliwości</a:t>
            </a:r>
            <a:br>
              <a:rPr lang="pl-PL" dirty="0" smtClean="0"/>
            </a:br>
            <a:r>
              <a:rPr lang="pl-PL" dirty="0" smtClean="0"/>
              <a:t> i trudności uczniów ze specjalnymi potrzebami edukacyjnymi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47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9571" y="179614"/>
            <a:ext cx="10722428" cy="115932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Zróżnicowanie uczniów uwzględniające znajomość języka i dostępność treści językowych w podręczniku: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9571" y="1632857"/>
            <a:ext cx="10433958" cy="4980214"/>
          </a:xfrm>
        </p:spPr>
        <p:txBody>
          <a:bodyPr>
            <a:noAutofit/>
          </a:bodyPr>
          <a:lstStyle/>
          <a:p>
            <a:r>
              <a:rPr lang="pl-PL" sz="2000" dirty="0"/>
              <a:t>opóźniony rozwój mowy w stosunku do norm dla poszczególnych grup wiekowych (np. mowa czynna i bierna dziecka sześcioletniego funkcjonuje na poziomie dziecka trzyletniego),</a:t>
            </a:r>
          </a:p>
          <a:p>
            <a:r>
              <a:rPr lang="pl-PL" sz="2000" dirty="0" smtClean="0"/>
              <a:t>niedobory </a:t>
            </a:r>
            <a:r>
              <a:rPr lang="pl-PL" sz="2000" dirty="0"/>
              <a:t>doświadczenia językowego wynikające z utrudnionego lub ograniczonego kontaktu słownego z otoczeniem (np. wypowiedzi dziecka są niezrozumiałe dla większości osób spoza najbliższego otoczenia lub dziecko z uszkodzeniem słuchu nie słyszy i nie rozumie rozmów innych osób, wypowiedzi w radio, telewizji, czy jeszcze dziecko reemigrantów, które przez wiele lat mieszkało w innym kraju i posługiwało się innym językiem),</a:t>
            </a:r>
          </a:p>
          <a:p>
            <a:r>
              <a:rPr lang="pl-PL" sz="2000" dirty="0"/>
              <a:t>n</a:t>
            </a:r>
            <a:r>
              <a:rPr lang="pl-PL" sz="2000" dirty="0" smtClean="0"/>
              <a:t>iedobory </a:t>
            </a:r>
            <a:r>
              <a:rPr lang="pl-PL" sz="2000" dirty="0"/>
              <a:t>wiedzy o świecie i doświadczeń, wynikające z konkretnych ograniczeń percepcyjnych (np. osoba niewidoma od urodzenia nie ma pełnej wiedzy o barwach, przestrzeni, wielkościach, a osoba niesłysząca ma ograniczoną wiedzę i doświadczenie z zakresu muzyki i innych wrażeń dźwiękowych,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468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1852" y="179614"/>
            <a:ext cx="11372306" cy="115932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Zróżnicowanie uczniów uwzględniające znajomość języka i dostępność do treści językowych w podręczniku: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9571" y="1632857"/>
            <a:ext cx="10433958" cy="4980214"/>
          </a:xfrm>
        </p:spPr>
        <p:txBody>
          <a:bodyPr>
            <a:noAutofit/>
          </a:bodyPr>
          <a:lstStyle/>
          <a:p>
            <a:r>
              <a:rPr lang="pl-PL" sz="2000" dirty="0"/>
              <a:t>poziom umiejętności szkolnych (np. umiejętność czytania i pisania),</a:t>
            </a:r>
          </a:p>
          <a:p>
            <a:r>
              <a:rPr lang="pl-PL" sz="2000" dirty="0" smtClean="0"/>
              <a:t>tempo </a:t>
            </a:r>
            <a:r>
              <a:rPr lang="pl-PL" sz="2000" dirty="0"/>
              <a:t>pracy (np. tekst pisany może być zbyt długi, aby dziecko zapoznało się z nim w określonej jednostce czasu),</a:t>
            </a:r>
          </a:p>
          <a:p>
            <a:r>
              <a:rPr lang="pl-PL" sz="2000" dirty="0" smtClean="0"/>
              <a:t>pojemność </a:t>
            </a:r>
            <a:r>
              <a:rPr lang="pl-PL" sz="2000" dirty="0"/>
              <a:t>pamięci operacyjnej (np. dziecko nie przechowuje w pamięci słuchowej, wzrokowej lub dotykowej całych wypowiedzeń, co jest koniecznym warunkiem do ich rozumienia),</a:t>
            </a:r>
          </a:p>
          <a:p>
            <a:r>
              <a:rPr lang="pl-PL" sz="2000" dirty="0" smtClean="0"/>
              <a:t>możliwości </a:t>
            </a:r>
            <a:r>
              <a:rPr lang="pl-PL" sz="2000" dirty="0"/>
              <a:t>koncentracji uwagi (np. dziecko nie zrozumie sensu tekstu, gdyż rozproszyło się w trakcie słuchania), </a:t>
            </a:r>
          </a:p>
          <a:p>
            <a:r>
              <a:rPr lang="pl-PL" sz="2000" dirty="0" smtClean="0"/>
              <a:t>zaburzenia </a:t>
            </a:r>
            <a:r>
              <a:rPr lang="pl-PL" sz="2000" dirty="0"/>
              <a:t>w zakresie teorii umysłu oraz umiejętności interpretowania zjawisk językowych i społecznych (np. niezrozumiałe mogą być opisy emocji, przeżyć, figuratywność, metaforyczność języka)</a:t>
            </a:r>
          </a:p>
        </p:txBody>
      </p:sp>
    </p:spTree>
    <p:extLst>
      <p:ext uri="{BB962C8B-B14F-4D97-AF65-F5344CB8AC3E}">
        <p14:creationId xmlns:p14="http://schemas.microsoft.com/office/powerpoint/2010/main" val="7088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401</TotalTime>
  <Words>2937</Words>
  <Application>Microsoft Office PowerPoint</Application>
  <PresentationFormat>Panoramiczny</PresentationFormat>
  <Paragraphs>194</Paragraphs>
  <Slides>48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3" baseType="lpstr">
      <vt:lpstr>Arial</vt:lpstr>
      <vt:lpstr>Century Gothic</vt:lpstr>
      <vt:lpstr>Wingdings</vt:lpstr>
      <vt:lpstr>Wingdings 3</vt:lpstr>
      <vt:lpstr>Smuga</vt:lpstr>
      <vt:lpstr>Dostępność materiałów dydaktycznych wykorzystywanych  w pracy z uczniami ze specjalnymi potrzebami edukacyjnymi</vt:lpstr>
      <vt:lpstr>Cel wystąpienia:</vt:lpstr>
      <vt:lpstr>Reforma edukacji</vt:lpstr>
      <vt:lpstr>Na zamówienie MEN powstała publikacja:</vt:lpstr>
      <vt:lpstr>Specjalistyczny podręcznik szkolny: </vt:lpstr>
      <vt:lpstr>Dylematy:</vt:lpstr>
      <vt:lpstr>Zróżnicowanie potrzeb, możliwości  i trudności uczniów ze specjalnymi potrzebami edukacyjnymi</vt:lpstr>
      <vt:lpstr>Zróżnicowanie uczniów uwzględniające znajomość języka i dostępność treści językowych w podręczniku:</vt:lpstr>
      <vt:lpstr>Zróżnicowanie uczniów uwzględniające znajomość języka i dostępność do treści językowych w podręczniku:</vt:lpstr>
      <vt:lpstr>Język może być niedostosowany pod względem:  </vt:lpstr>
      <vt:lpstr>Jak dostosować język materiałów dydaktycznych do tak różnorodnego odbiorcy?</vt:lpstr>
      <vt:lpstr>Tekst ułatwiony:</vt:lpstr>
      <vt:lpstr>Zalety i wady stosowania tekstu ułatwionego w procesie edukacyjnym:</vt:lpstr>
      <vt:lpstr>Jak powinna być rozumiana dostępność treści?</vt:lpstr>
      <vt:lpstr>Dostępność treści a tekst ułatwiony</vt:lpstr>
      <vt:lpstr>Język uniwersalny  jako metoda udostępniania treści</vt:lpstr>
      <vt:lpstr>Cechy języka uniwersalnego:</vt:lpstr>
      <vt:lpstr>Cechy języka uniwersalnego:</vt:lpstr>
      <vt:lpstr>Funkcje używania języka uniwersalnego                 w pracy z uczniem ze specjalnymi potrzebami edukacyjnymi:</vt:lpstr>
      <vt:lpstr>W jakim celu używa się  języka uniwersalnego w podręczniku szkolnym?</vt:lpstr>
      <vt:lpstr>Trudności w rozumieniu tekstu przez ucznia ze specjalnymi potrzebami edukacyjnymi:</vt:lpstr>
      <vt:lpstr>Trudności w rozumieniu tekstu przez ucznia ze specjalnymi potrzebami edukacyjnymi:</vt:lpstr>
      <vt:lpstr>Trudności w rozumieniu tekstu przez ucznia ze specjalnymi potrzebami edukacyjnymi:</vt:lpstr>
      <vt:lpstr>Trudności w rozumieniu tekstu przez ucznia ze specjalnymi potrzebami edukacyjnymi:</vt:lpstr>
      <vt:lpstr>Warunki dostępności treści zawartych w podręczniku szkolnym</vt:lpstr>
      <vt:lpstr>Warunki dostępności treści zawartych w podręczniku szkolnym</vt:lpstr>
      <vt:lpstr>Schematy ułatwiające rozumienie treści:</vt:lpstr>
      <vt:lpstr>Adaptacje tekstów:</vt:lpstr>
      <vt:lpstr>Dostosowanie do specjalnych potrzeb edukacyjnych uczniów w zakresie percepcji wzrokowej</vt:lpstr>
      <vt:lpstr>Kompozycja strony </vt:lpstr>
      <vt:lpstr>Prezentacja programu PowerPoint</vt:lpstr>
      <vt:lpstr>Prezentacja programu PowerPoint</vt:lpstr>
      <vt:lpstr>Kontrast tła i figur </vt:lpstr>
      <vt:lpstr>Kontrast tła i figur</vt:lpstr>
      <vt:lpstr>Kolory </vt:lpstr>
      <vt:lpstr>Kolory</vt:lpstr>
      <vt:lpstr>Realizm obrazu </vt:lpstr>
      <vt:lpstr>Realizm obrazu</vt:lpstr>
      <vt:lpstr>Krój i wielkość czcionki </vt:lpstr>
      <vt:lpstr>Krój i wielkość czcionki</vt:lpstr>
      <vt:lpstr>Krój i wielkość czcionki</vt:lpstr>
      <vt:lpstr>Techniki wyróżniania ważnych fragmentów tekstu </vt:lpstr>
      <vt:lpstr>W jakiej formie powinien być dostępny podręcznik specjalistyczny?</vt:lpstr>
      <vt:lpstr>W jakiej formie powinien być dostępny podręcznik specjalistyczny?</vt:lpstr>
      <vt:lpstr>W jakiej formie powinien być dostępny podręcznik specjalistyczny?</vt:lpstr>
      <vt:lpstr>Prezentacja programu PowerPoint</vt:lpstr>
      <vt:lpstr>Podsumowanie: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przygotować podręczniki szkolne dla uczniów z uszkodzeniami słuchu pomocne w edukacji włączającej?</dc:title>
  <dc:creator>HP</dc:creator>
  <cp:lastModifiedBy>Windows User</cp:lastModifiedBy>
  <cp:revision>70</cp:revision>
  <dcterms:created xsi:type="dcterms:W3CDTF">2018-04-07T02:55:52Z</dcterms:created>
  <dcterms:modified xsi:type="dcterms:W3CDTF">2018-05-09T05:19:19Z</dcterms:modified>
</cp:coreProperties>
</file>