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Economica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Oswald Regular"/>
      <p:regular r:id="rId41"/>
      <p:bold r:id="rId42"/>
    </p:embeddedFont>
    <p:embeddedFont>
      <p:font typeface="Oswald"/>
      <p:regular r:id="rId43"/>
      <p:bold r:id="rId44"/>
    </p:embeddedFont>
    <p:embeddedFont>
      <p:font typeface="Merriweather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OswaldRegular-bold.fntdata"/><Relationship Id="rId41" Type="http://schemas.openxmlformats.org/officeDocument/2006/relationships/font" Target="fonts/OswaldRegular-regular.fntdata"/><Relationship Id="rId44" Type="http://schemas.openxmlformats.org/officeDocument/2006/relationships/font" Target="fonts/Oswald-bold.fntdata"/><Relationship Id="rId43" Type="http://schemas.openxmlformats.org/officeDocument/2006/relationships/font" Target="fonts/Oswald-regular.fntdata"/><Relationship Id="rId46" Type="http://schemas.openxmlformats.org/officeDocument/2006/relationships/font" Target="fonts/Merriweather-bold.fntdata"/><Relationship Id="rId45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erriweather-boldItalic.fntdata"/><Relationship Id="rId47" Type="http://schemas.openxmlformats.org/officeDocument/2006/relationships/font" Target="fonts/Merriweather-italic.fntdata"/><Relationship Id="rId4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Economica-regular.fntdata"/><Relationship Id="rId32" Type="http://schemas.openxmlformats.org/officeDocument/2006/relationships/slide" Target="slides/slide27.xml"/><Relationship Id="rId35" Type="http://schemas.openxmlformats.org/officeDocument/2006/relationships/font" Target="fonts/Economica-italic.fntdata"/><Relationship Id="rId34" Type="http://schemas.openxmlformats.org/officeDocument/2006/relationships/font" Target="fonts/Economica-bold.fntdata"/><Relationship Id="rId37" Type="http://schemas.openxmlformats.org/officeDocument/2006/relationships/font" Target="fonts/Roboto-regular.fntdata"/><Relationship Id="rId36" Type="http://schemas.openxmlformats.org/officeDocument/2006/relationships/font" Target="fonts/Economica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76b6c292c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76b6c292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76b6c292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76b6c292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aee047938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aee04793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aee04793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aee04793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bb29a63e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bb29a63e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bb29a63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bb29a63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bb29a63e8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bb29a63e8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76b6c292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76b6c292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bb29a63e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bb29a63e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aee04793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aee04793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76b6c29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76b6c29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66f6026e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66f6026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bb29a63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bb29a63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66f6026e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66f6026e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bb29a63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bb29a63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66f6026e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66f6026e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bb29a63e8_0_2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bb29a63e8_0_2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ac1751db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ac1751db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76b6c292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76b6c292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76b6c292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76b6c292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76b6c292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76b6c292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ee047938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ee047938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76b6c292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76b6c292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76b6c292c_1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76b6c292c_1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bb29a63e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bb29a63e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6b6c292c_1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76b6c292c_1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20.jpg"/><Relationship Id="rId6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l.wikipedia.org/wiki/Aerozol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l.wikipedia.org/wiki/Tlenki_w%C4%99gla" TargetMode="External"/><Relationship Id="rId4" Type="http://schemas.openxmlformats.org/officeDocument/2006/relationships/hyperlink" Target="https://pl.wikipedia.org/wiki/Smog_fotochemiczn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wiatoze.pl/zanieczyszczenie-powietrza/" TargetMode="External"/><Relationship Id="rId4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wiatoze.pl/susza-niszczy-lasy-europa-srodkowa-zagrozona-drzewa-masowo-wymieraja/" TargetMode="External"/><Relationship Id="rId4" Type="http://schemas.openxmlformats.org/officeDocument/2006/relationships/image" Target="../media/image24.jpg"/><Relationship Id="rId5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eszkola.pl/biologia/kwasne-deszcze-6568.html" TargetMode="External"/><Relationship Id="rId10" Type="http://schemas.openxmlformats.org/officeDocument/2006/relationships/hyperlink" Target="https://www.ekologia.pl/wiedza/slowniki/leksykon-ekologii-i-ochrony-srodowiska/kwasne-deszcz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ekologia.pl/wiedza/slowniki/leksykon-ekologii-i-ochrony-srodowiska/efekt-cieplarniany" TargetMode="External"/><Relationship Id="rId4" Type="http://schemas.openxmlformats.org/officeDocument/2006/relationships/hyperlink" Target="https://www.eden.pl/blog/czym-jest-efekt-cieplarniany-i-jego-konsekwencje" TargetMode="External"/><Relationship Id="rId9" Type="http://schemas.openxmlformats.org/officeDocument/2006/relationships/hyperlink" Target="https://pl.wikipedia.org/wiki/Kwa%C5%9Bny_deszcz" TargetMode="External"/><Relationship Id="rId5" Type="http://schemas.openxmlformats.org/officeDocument/2006/relationships/hyperlink" Target="https://esbud.pl/dziura-ozonowa-co-to-jest-i-jak-powstaje-przyczyny-i-skutki/" TargetMode="External"/><Relationship Id="rId6" Type="http://schemas.openxmlformats.org/officeDocument/2006/relationships/hyperlink" Target="https://airly.org/pl/dziura-ozonowa-o-co-w-tym-wszystkim-chodzi-przyczyny-i-skutki-przerzedzania-sie-ozonosfery/" TargetMode="External"/><Relationship Id="rId7" Type="http://schemas.openxmlformats.org/officeDocument/2006/relationships/hyperlink" Target="https://www.rockwool.pl/baza-wiedzy/czyste-powietrze/smog-co-to-jest-skad-powstaje-i-jakie-sa-jego-skutki/" TargetMode="External"/><Relationship Id="rId8" Type="http://schemas.openxmlformats.org/officeDocument/2006/relationships/hyperlink" Target="https://www.ekologia.pl/wiedza/slowniki/leksykon-ekologii-i-ochrony-srodowiska/smo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6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kologia.pl/wiedza/slowniki/leksykon-ekologii-i-ochrony-srodowiska/recykling" TargetMode="External"/><Relationship Id="rId10" Type="http://schemas.openxmlformats.org/officeDocument/2006/relationships/hyperlink" Target="https://www.ekologia.pl/wiedza/slowniki/leksykon-ekologii-i-ochrony-srodowiska/odpady" TargetMode="External"/><Relationship Id="rId13" Type="http://schemas.openxmlformats.org/officeDocument/2006/relationships/hyperlink" Target="https://www.ekologia.pl/wiedza/slowniki/leksykon-ekologii-i-ochrony-srodowiska/praca" TargetMode="External"/><Relationship Id="rId12" Type="http://schemas.openxmlformats.org/officeDocument/2006/relationships/hyperlink" Target="https://www.ekologia.pl/wiedza/slowniki/leksykon-ekologii-i-ochrony-srodowiska/la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kologia.pl/srodowisko/zrodla-energii/odnawialne-zrodla-energii-oze,5318.html" TargetMode="External"/><Relationship Id="rId4" Type="http://schemas.openxmlformats.org/officeDocument/2006/relationships/hyperlink" Target="https://biznes.ekologia.pl/energetyka/" TargetMode="External"/><Relationship Id="rId9" Type="http://schemas.openxmlformats.org/officeDocument/2006/relationships/hyperlink" Target="https://www.ekologia.pl/wiedza/slowniki/leksykon-ekologii-i-ochrony-srodowiska/segregacja" TargetMode="External"/><Relationship Id="rId5" Type="http://schemas.openxmlformats.org/officeDocument/2006/relationships/hyperlink" Target="https://www.ekologia.pl/wiedza/slowniki/leksykon-ekologii-i-ochrony-srodowiska/wegiel" TargetMode="External"/><Relationship Id="rId6" Type="http://schemas.openxmlformats.org/officeDocument/2006/relationships/hyperlink" Target="https://www.ekologia.pl/wiedza/slowniki/leksykon-ekologii-i-ochrony-srodowiska/ropa-naftowa" TargetMode="External"/><Relationship Id="rId7" Type="http://schemas.openxmlformats.org/officeDocument/2006/relationships/hyperlink" Target="https://www.ekologia.pl/wiedza/slowniki/leksykon-ekologii-i-ochrony-srodowiska/izolacja" TargetMode="External"/><Relationship Id="rId8" Type="http://schemas.openxmlformats.org/officeDocument/2006/relationships/hyperlink" Target="https://www.ekologia.pl/wiedza/slowniki/leksykon-ekologii-i-ochrony-srodowiska/budyne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title"/>
          </p:nvPr>
        </p:nvSpPr>
        <p:spPr>
          <a:xfrm>
            <a:off x="773700" y="1233400"/>
            <a:ext cx="7596600" cy="153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28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PRZYCZYNY I SKUTKI</a:t>
            </a:r>
            <a:endParaRPr sz="428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28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ZANIECZYSZCZEŃ POWIETRZA</a:t>
            </a:r>
            <a:endParaRPr sz="368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26100" y="377375"/>
            <a:ext cx="371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Oswald"/>
                <a:ea typeface="Oswald"/>
                <a:cs typeface="Oswald"/>
                <a:sym typeface="Oswald"/>
              </a:rPr>
              <a:t>I Liceum Ogólnokształcące im. Stefana 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Oswald"/>
                <a:ea typeface="Oswald"/>
                <a:cs typeface="Oswald"/>
                <a:sym typeface="Oswald"/>
              </a:rPr>
              <a:t>Czarnieckiego w Chełmie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299000" y="3116850"/>
            <a:ext cx="215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Dzień Biologa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Chełm, 29.03.2021r.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40">
                <a:latin typeface="Oswald"/>
                <a:ea typeface="Oswald"/>
                <a:cs typeface="Oswald"/>
                <a:sym typeface="Oswald"/>
              </a:rPr>
              <a:t>CZYM JEST SMOG?</a:t>
            </a:r>
            <a:endParaRPr sz="354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225225"/>
            <a:ext cx="3772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Smog to zjawisko atmosferyczne powstałe w wyniku wymieszania się mgły z dymem i spalinami. Zanieczyszczenie powietrza, jakim jest smog, powstaje wskutek przedostawania się do atmosfery szkodliwych substancji.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050" y="445025"/>
            <a:ext cx="3706450" cy="21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050" y="2692000"/>
            <a:ext cx="37064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swald"/>
                <a:ea typeface="Oswald"/>
                <a:cs typeface="Oswald"/>
                <a:sym typeface="Oswald"/>
              </a:rPr>
              <a:t>PROCES POWSTAWANIA SMOGU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47225"/>
            <a:ext cx="3838500" cy="3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000000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Smog powstaje poprzez wymieszanie się po</a:t>
            </a:r>
            <a:r>
              <a:rPr lang="pl" sz="1500">
                <a:solidFill>
                  <a:srgbClr val="000000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wietrza z zanieczyszczeniami i spalinami, powstającymi w efekcie działalności człowieka.</a:t>
            </a: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Przyczynami powstawania smogu są np.</a:t>
            </a: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 fabryki, coraz większa liczba samochodów, palenie węglem, drewnem i innymi paliwami stałymi w piecach. Za jego pojawienie się odpowiada również pogoda, klimat czy ogólne uwarunkowania terenu. O wiele trudniej będzie pozbyć się zanieczyszczeń, gdy jakieś miasto leży w kotlinie, a bezwietrzna pogoda uniemożliwia ich rozprzestrzenienie się i rozrzedzenie, sprawiając że zawisają nad miejscowością.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425" y="1147225"/>
            <a:ext cx="2111875" cy="14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1147225"/>
            <a:ext cx="2111875" cy="14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700" y="2947575"/>
            <a:ext cx="2111875" cy="15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0425" y="2947575"/>
            <a:ext cx="2111875" cy="15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>
                <a:latin typeface="Oswald"/>
                <a:ea typeface="Oswald"/>
                <a:cs typeface="Oswald"/>
                <a:sym typeface="Oswald"/>
              </a:rPr>
              <a:t>SMOG A ŚRODOWISKO </a:t>
            </a:r>
            <a:endParaRPr sz="4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225225"/>
            <a:ext cx="4677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Smog powoduje m.in. zanikanie warstwy ozonowej. Obecnie spada ona ciągle po około 3% rocznie. Za to zjawisko odpowiadają freony. Chlorofluorowęglowodory, bo taką nazwę chemiczną noszą były masowo stosowane jako ciecze chłodzące w chłodziarkach, gaz nośny w 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aerozolowych</a:t>
            </a:r>
            <a:r>
              <a:rPr lang="pl" sz="1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kosmetykach. Niestety szkodliwe substancje wyprodukowane w jednym miejscu są przenoszone z wiatrem w inne. Stężenie CO2 ciągle rośnie. Sama fotosynteza na planecie jest zaburzona.</a:t>
            </a:r>
            <a:endParaRPr sz="15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375" y="546450"/>
            <a:ext cx="3556850" cy="22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5450" y="2852787"/>
            <a:ext cx="3556857" cy="20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RODZAJE SMOGU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Ze względu na miejsce i warunki powstawania oraz skład chemiczny wyróżnia się dwa rodzaje tego zjawiska: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b="1"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smog londyński</a:t>
            </a:r>
            <a:r>
              <a:rPr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w skład którego wchodzą: dwutlenek siarki, tlenki azotu, </a:t>
            </a:r>
            <a:r>
              <a:rPr lang="pl" sz="19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</a:t>
            </a:r>
            <a:r>
              <a:rPr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lenki węgla, sadza oraz trudno opadające pyły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b="1"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smog typu Los Angeles</a:t>
            </a:r>
            <a:r>
              <a:rPr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(smog</a:t>
            </a:r>
            <a:r>
              <a:rPr lang="pl" sz="19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l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fotochemiczny, ozon troposferyczny) – powstaje przede wszystkim w miesiącach letnich, w strefach subtropikalnych. Składa się on z tlenków węgla, tlenków azotu i węglowodorów.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2746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Oswald"/>
                <a:ea typeface="Oswald"/>
                <a:cs typeface="Oswald"/>
                <a:sym typeface="Oswald"/>
              </a:rPr>
              <a:t>SMOG LONDYŃSKI</a:t>
            </a:r>
            <a:r>
              <a:rPr lang="pl" sz="4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4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246475" y="1234550"/>
            <a:ext cx="48411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223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2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Smog typu londyńskiego (inaczej smog kwaśny), w skład którego wchodzą: dwutlenek siarki, tlenki azotu, tlenki węgla, sadza oraz trudno opadające pyły, powstaje przez utlenianie się tlenków siarki w kropelkach mgły. Na skutek tego powstaje kwas siarkowy (VI)​.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2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l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Jest on szkodliwy dla ludzi ponieważ podrażnia drogi oddechowe. Występuje głównie w miesiącach od listopada do stycznia</a:t>
            </a:r>
            <a:r>
              <a:rPr lang="pl" sz="1900">
                <a:solidFill>
                  <a:srgbClr val="31394D"/>
                </a:solidFill>
                <a:latin typeface="Oswald"/>
                <a:ea typeface="Oswald"/>
                <a:cs typeface="Oswald"/>
                <a:sym typeface="Oswald"/>
              </a:rPr>
              <a:t>. ​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2368"/>
              </a:lnSpc>
              <a:spcBef>
                <a:spcPts val="1200"/>
              </a:spcBef>
              <a:spcAft>
                <a:spcPts val="0"/>
              </a:spcAft>
              <a:buClr>
                <a:srgbClr val="31394D"/>
              </a:buClr>
              <a:buSzPct val="57894"/>
              <a:buFont typeface="Arial"/>
              <a:buNone/>
            </a:pPr>
            <a:r>
              <a:t/>
            </a:r>
            <a:endParaRPr sz="1900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125" y="11059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300" y="2911275"/>
            <a:ext cx="1677275" cy="16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 flipH="1">
            <a:off x="-931550" y="1191100"/>
            <a:ext cx="6035400" cy="20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Oswald"/>
                <a:ea typeface="Oswald"/>
                <a:cs typeface="Oswald"/>
                <a:sym typeface="Oswald"/>
              </a:rPr>
              <a:t>SMOG </a:t>
            </a:r>
            <a:endParaRPr sz="3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Oswald"/>
                <a:ea typeface="Oswald"/>
                <a:cs typeface="Oswald"/>
                <a:sym typeface="Oswald"/>
              </a:rPr>
              <a:t>LONDYŃSKI</a:t>
            </a:r>
            <a:endParaRPr sz="3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Oswald"/>
                <a:ea typeface="Oswald"/>
                <a:cs typeface="Oswald"/>
                <a:sym typeface="Oswald"/>
              </a:rPr>
              <a:t> W POLSCE</a:t>
            </a:r>
            <a:endParaRPr sz="3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-2188100" y="1644550"/>
            <a:ext cx="3510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375" y="741201"/>
            <a:ext cx="4581926" cy="3886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191225" y="214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SMOG TYPU LOS ANGELES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225225"/>
            <a:ext cx="5157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Jedną z najważniejszych przyczyn powstawania smogu fotochemicznego jest postępująca motoryzacja. Im więcej wydzielanych spalin, tym większe prawdopodobieństwo wytwarzania się chmury zanieczyszczeń. Bóle głowy, podrażnienia oczu, skóry i układu oddechowego, zwiększona zachorowalność na choroby oraz alergie są w dużej mierze wywoływane właśnie przez ten rodzaj smogu.                                                        Smog tego typu powszechnie występuje w Santiago, São Paulo, Atenach, Kairze, Pekinie, Paryżu, Rzymie czy Madrycie. Występuje też w polskich miastach, szczególnie tych obciążonych dużym ruchem samochodowym.</a:t>
            </a:r>
            <a:endParaRPr sz="15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026" y="214350"/>
            <a:ext cx="2331326" cy="1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588" y="2333850"/>
            <a:ext cx="35147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swald"/>
                <a:ea typeface="Oswald"/>
                <a:cs typeface="Oswald"/>
                <a:sym typeface="Oswald"/>
              </a:rPr>
              <a:t>SKUTKI SMOGU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434000"/>
            <a:ext cx="5137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pojawienie się alergii oraz astmy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skrócenie długości i jakości życia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zwiększone ryzyko patologii ciąży </a:t>
            </a:r>
            <a:endParaRPr sz="21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wywołanie niewydolności oddechowej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obniżenia odporności całego organizmu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wywołanie chorób układu krwionośnego i serca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pojawienie się chorób nowotworowych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problemy ze snem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zapalenie spojówek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925" y="819088"/>
            <a:ext cx="2531954" cy="369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120">
                <a:latin typeface="Oswald"/>
                <a:ea typeface="Oswald"/>
                <a:cs typeface="Oswald"/>
                <a:sym typeface="Oswald"/>
              </a:rPr>
              <a:t>JAK WALCZYĆ ZE SMOGIEM?</a:t>
            </a:r>
            <a:endParaRPr sz="312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265125" y="1147225"/>
            <a:ext cx="5847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886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361"/>
              <a:buFont typeface="Arial"/>
              <a:buNone/>
            </a:pPr>
            <a:r>
              <a:rPr lang="pl" sz="1917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Ze smogiem można nie tylko walczyć, zmniejszając ilość emitowanych zanieczyszczeń, ale również chronić się przed tym, co w powietrzu już się znajduje. ​</a:t>
            </a:r>
            <a:endParaRPr sz="1917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17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Oto trzy rzeczy, które można zrobić, aby walczyć ze smogiem:</a:t>
            </a:r>
            <a:endParaRPr sz="1917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17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105" lvl="0" marL="774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●"/>
            </a:pPr>
            <a:r>
              <a:rPr lang="pl" sz="1917">
                <a:solidFill>
                  <a:srgbClr val="000000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Wymienić stary piec na kocioł wyższej klasy lub wybrać alternatywne źródła energii (panele słoneczne, pompy ciepła).​</a:t>
            </a:r>
            <a:endParaRPr sz="1917">
              <a:solidFill>
                <a:srgbClr val="000000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2105" lvl="0" marL="774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●"/>
            </a:pPr>
            <a:r>
              <a:rPr lang="pl" sz="1917">
                <a:solidFill>
                  <a:srgbClr val="000000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Korzystać z opału (drewna i węgla) dobrej jakości. Nie palić w piecu śmieci! ​</a:t>
            </a:r>
            <a:endParaRPr sz="1917">
              <a:solidFill>
                <a:srgbClr val="000000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2105" lvl="0" marL="774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●"/>
            </a:pPr>
            <a:r>
              <a:rPr lang="pl" sz="1917">
                <a:solidFill>
                  <a:srgbClr val="000000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Kiedy tylko to możliwe korzystać z komunikacji miejskiej, spacerów lub roweru albo hulajnogi elektrycznej. ​</a:t>
            </a:r>
            <a:endParaRPr sz="1917">
              <a:solidFill>
                <a:srgbClr val="000000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7">
              <a:solidFill>
                <a:srgbClr val="31394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t/>
            </a:r>
            <a:endParaRPr sz="15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925" y="11472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913" y="31418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>
                <a:latin typeface="Oswald"/>
                <a:ea typeface="Oswald"/>
                <a:cs typeface="Oswald"/>
                <a:sym typeface="Oswald"/>
              </a:rPr>
              <a:t>W JAKI SPOSÓB CHRONIĆ SIĘ PRZED SMOGIEM?</a:t>
            </a:r>
            <a:endParaRPr sz="4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Aby dbać o zdrowie i chronić organizm przed szkodliwymi substancjami, należy zastosować się do poniższych wskazówek: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​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7747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●"/>
            </a:pPr>
            <a:r>
              <a:rPr lang="pl" sz="17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W dni o wyjątkowo wysokim stężeniu smogu należy unikać wychodzenia na zewnątrz i intensywnego wietrzenia domu. ​</a:t>
            </a:r>
            <a:endParaRPr sz="17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7747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●"/>
            </a:pPr>
            <a:r>
              <a:rPr lang="pl" sz="17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Hodować w domu rośliny doniczkowe, takie jak skrzydłokwiat, które usuwają z powietrza niektóre toksyny. ​</a:t>
            </a:r>
            <a:endParaRPr sz="17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7747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●"/>
            </a:pPr>
            <a:r>
              <a:rPr lang="pl" sz="17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Odżywiać się zdrowo. Dobrze zbilansowana dieta może wzmocnić organizm i zmniejszyć negatywne skutki smogu.​</a:t>
            </a:r>
            <a:endParaRPr sz="17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7747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●"/>
            </a:pPr>
            <a:r>
              <a:rPr lang="pl" sz="17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Przebywając na zewnątrz korzystać z maski antysmogowej. ​</a:t>
            </a:r>
            <a:endParaRPr sz="17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7747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●"/>
            </a:pPr>
            <a:r>
              <a:rPr lang="pl" sz="17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Zainstalować domowy oczyszczacz powietrza.​</a:t>
            </a:r>
            <a:endParaRPr sz="17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700">
              <a:solidFill>
                <a:srgbClr val="666666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600">
                <a:latin typeface="Oswald"/>
                <a:ea typeface="Oswald"/>
                <a:cs typeface="Oswald"/>
                <a:sym typeface="Oswald"/>
              </a:rPr>
              <a:t>CZYM JEST EFEKT CIEPLARNIANY?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37500" y="1532725"/>
            <a:ext cx="5041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pl" sz="1702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Najprościej mówiąc efekt cieplarniany, to zjawisko podwyższenia temperatury powierzchni planety przez obecne w jej atmosferze gazy cieplarniane. Efekt cieplarniany w bardzo istotny sposób kształtuje klimat naszej planety. Obecność efektu cieplarnianego stwierdzono także na Marsie, Wenus oraz na Tytanie – księżycu Saturna. Poza tym może on zachodzić wszędzie tam, gdzie ciało niebieskie otacza atmosfera.</a:t>
            </a:r>
            <a:endParaRPr sz="1702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850" y="1370800"/>
            <a:ext cx="2280050" cy="29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620">
                <a:latin typeface="Oswald"/>
                <a:ea typeface="Oswald"/>
                <a:cs typeface="Oswald"/>
                <a:sym typeface="Oswald"/>
              </a:rPr>
              <a:t>KWAŚNE DESZCZE</a:t>
            </a:r>
            <a:endParaRPr sz="362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11700" y="1225225"/>
            <a:ext cx="5139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Kwaśne deszcze zazwyczaj są skutkiem ubocznym </a:t>
            </a: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działalności człowieka</a:t>
            </a: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rzadziej czynników naturalnych. </a:t>
            </a: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Są opadami atmosferycznymi o odczynie pH mniejszym niż 5,6 czyli kwasowym. Zawierają kwasy wytworzone w reakcji wody z pochłoniętymi z powietrza gazami wyemitowanymi do atmosfery w procesach spalania paliw, produkcji przemysłowej, wybuchów wulkanów, wyładowań atmosferycznych i innych czynników naturalnych.</a:t>
            </a:r>
            <a:r>
              <a:rPr lang="pl" sz="1700">
                <a:solidFill>
                  <a:srgbClr val="3F3F3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700">
              <a:solidFill>
                <a:srgbClr val="3F3F3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000" y="2392625"/>
            <a:ext cx="3388200" cy="23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78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120">
                <a:latin typeface="Oswald"/>
                <a:ea typeface="Oswald"/>
                <a:cs typeface="Oswald"/>
                <a:sym typeface="Oswald"/>
              </a:rPr>
              <a:t>SKŁAD CHEMICZNY </a:t>
            </a:r>
            <a:endParaRPr sz="312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437500" y="993475"/>
            <a:ext cx="8520600" cy="43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b="1"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Związki siarki:</a:t>
            </a:r>
            <a:endParaRPr b="1"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Dwutlenek siarki dając kwas siarkowy obniża pH do 5. 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SO2 może też utleniać się do kwasu siarkowego. 	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b="1"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Związki azotu:</a:t>
            </a:r>
            <a:endParaRPr b="1"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Źródłem emisji związków azotu są: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  - </a:t>
            </a: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pojazdy silnikowe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  - elektrownie węglowe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            - rolnictwo             </a:t>
            </a: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      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b="1"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Dwutlenek węgla:</a:t>
            </a:r>
            <a:endParaRPr b="1"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Dwutlenek węgla nieznacznie zakwasza opady dając w reakcji z wodą   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obniżenie poziomu pH do 5,6.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850" y="445025"/>
            <a:ext cx="2070450" cy="18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6160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80">
                <a:latin typeface="Oswald"/>
                <a:ea typeface="Oswald"/>
                <a:cs typeface="Oswald"/>
                <a:sym typeface="Oswald"/>
              </a:rPr>
              <a:t>PRZYCZYNY WYSTĘPOWANIA KWAŚNYCH OPADÓW</a:t>
            </a:r>
            <a:endParaRPr sz="358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1700" y="1580350"/>
            <a:ext cx="4848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96"/>
              <a:buFont typeface="Arial"/>
              <a:buNone/>
            </a:pPr>
            <a:r>
              <a:rPr lang="pl" sz="285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Przyczyną zbyt dużej emisji szkodliwych gazów do atmosfery jest działalność przemysłowa. Spalanie paliw kopalnych przez duże fabryki, ale także używanie pieców węglowych w domach i jazda samochodami elektrycznymi to największa przeszkoda w walce z kwaśnymi deszczami. Czynniki naturalne także mogą powodować kwaśne deszcze. Mogą to być np. wyładowania atmosferyczne oraz wybuchy wulkanów. Kwasy w deszczu powstają również na skutek pożarów, które obecnie występują bardzo często przez panującą </a:t>
            </a:r>
            <a:r>
              <a:rPr lang="pl" sz="28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suszę</a:t>
            </a:r>
            <a:r>
              <a:rPr lang="pl" sz="285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. </a:t>
            </a:r>
            <a:endParaRPr sz="285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4325" y="1167800"/>
            <a:ext cx="2965700" cy="17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325" y="3282175"/>
            <a:ext cx="2965694" cy="172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699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80">
                <a:latin typeface="Oswald"/>
                <a:ea typeface="Oswald"/>
                <a:cs typeface="Oswald"/>
                <a:sym typeface="Oswald"/>
              </a:rPr>
              <a:t>JAK PRZECIWDZIAŁAĆ </a:t>
            </a:r>
            <a:endParaRPr sz="358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80">
                <a:latin typeface="Oswald"/>
                <a:ea typeface="Oswald"/>
                <a:cs typeface="Oswald"/>
                <a:sym typeface="Oswald"/>
              </a:rPr>
              <a:t>KWAŚNYM OPADOM?</a:t>
            </a:r>
            <a:endParaRPr sz="358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11700" y="1706225"/>
            <a:ext cx="4859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pl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częściej poruszać się rowerem lub środkami komunikacji miejskiej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pl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uwzględniać zasady ekologicznej jazdy samochodem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pl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wymienić piece węglowe na ekologiczne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pl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używać samochodu z katalizatorem spalin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pl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stosować filtry kominowe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pl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rozpalać piec węglowy metodą „od góry”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100" y="0"/>
            <a:ext cx="3871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820">
                <a:latin typeface="Oswald"/>
                <a:ea typeface="Oswald"/>
                <a:cs typeface="Oswald"/>
                <a:sym typeface="Oswald"/>
              </a:rPr>
              <a:t>SKUTKI KWAŚNYCH DESZCZY</a:t>
            </a:r>
            <a:endParaRPr sz="382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311700" y="1147225"/>
            <a:ext cx="4092300" cy="24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zakwaszania jezior i rzek,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erozja gleby, a także przedostawanie się do niej szkodliwych metali ciężkich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uszkodzenie warstwy ochronnej liści i drzew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rozpad chlorofilu 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zakłócenie procesu fotosyntezy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blokada wymiany gazowej u ryb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rozpuszczenie zewnętrznych szkieletów bezkręgowców wodnych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niszczenie ubrań wykonanych z tkanin syntetycznych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zniszczenia zabytków architektonicznych oraz budynków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900" y="1366250"/>
            <a:ext cx="31664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900" y="3244475"/>
            <a:ext cx="3166474" cy="167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450" y="2687100"/>
            <a:ext cx="2864850" cy="18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5025"/>
            <a:ext cx="2662350" cy="18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313" y="1323175"/>
            <a:ext cx="2864850" cy="18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Oswald"/>
                <a:ea typeface="Oswald"/>
                <a:cs typeface="Oswald"/>
                <a:sym typeface="Oswald"/>
              </a:rPr>
              <a:t>WYKORZYSTANE ŹRÓDŁA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EFEKT CIEPLARNIANY. Definicja pojęcia - efekt cieplarniany (ekologia.pl)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Poznajmy przyczyny efektu cieplarnianego, zastanówmy się, czym jest i jakie są jego konsekwencje. (eden.pl)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Dziura ozonowa - co to jest i jak powstaje? Przyczyny i skutki - Esbud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Dziura ozonowa – o co w tym wszystkim chodzi? Przyczyny i skutki przerzedzania się ozonosfery | Airly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Smog - co to jest, jak powstaje i jakie są jego skutki? | Baza Wiedzy ROCKWOOL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SMOG. Definicja pojęcia - smog (ekologia.pl)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Kwaśny deszcz – Wikipedia, wolna encyklopedia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KWAŚNE DESZCZE. Definicja pojęcia - kwaśne deszcze (ekologia.pl)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l" sz="12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Kwaśne deszcze – powstawanie, skutki (eszkola.pl)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795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5241275" y="130665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08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6556200" y="4296900"/>
            <a:ext cx="258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8" name="Google Shape;258;p39"/>
          <p:cNvSpPr txBox="1"/>
          <p:nvPr>
            <p:ph idx="1" type="subTitle"/>
          </p:nvPr>
        </p:nvSpPr>
        <p:spPr>
          <a:xfrm>
            <a:off x="321425" y="2209926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9"/>
          <p:cNvSpPr txBox="1"/>
          <p:nvPr>
            <p:ph idx="2" type="body"/>
          </p:nvPr>
        </p:nvSpPr>
        <p:spPr>
          <a:xfrm>
            <a:off x="5065300" y="910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DZIĘKUJEMY </a:t>
            </a:r>
            <a:endParaRPr sz="4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4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ZA </a:t>
            </a:r>
            <a:endParaRPr sz="4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4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UWAGĘ!</a:t>
            </a:r>
            <a:endParaRPr sz="4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321425" y="1092000"/>
            <a:ext cx="2823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Wykonanie: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Agata Kuźma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Joanna Styk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klasa 2Ep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321425" y="2145850"/>
            <a:ext cx="349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Nadzór merytoryczny: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p. Anna Jonak - nauczyciel Biologii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5814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600">
                <a:latin typeface="Oswald"/>
                <a:ea typeface="Oswald"/>
                <a:cs typeface="Oswald"/>
                <a:sym typeface="Oswald"/>
              </a:rPr>
              <a:t>PRZYCZYNY  WYSTĘPOWANIA EFEKTU CIEPLARNIANEGO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511950"/>
            <a:ext cx="495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ogólnoświatowy transport</a:t>
            </a:r>
            <a:endParaRPr sz="1750"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produkcja energii elektrycznej</a:t>
            </a:r>
            <a:endParaRPr sz="1750"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światowy przemysł – produkcja wszelkiego rodzaju dóbr oraz wydobycie surowców naturalnych </a:t>
            </a:r>
            <a:endParaRPr sz="1750"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gospodarstwa domowe – podstawowe codzienne czynności, ogrzewanie pomieszczeń czy korzystanie z energii elektrycznej </a:t>
            </a:r>
            <a:endParaRPr sz="1750"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hodowla zwierząt i rolnictwo – stosowanie nawozów syntetycznych powoduje zwiększenie stężenia azotu w glebie a tym samym zwiększa jego emisję do atmosfery</a:t>
            </a:r>
            <a:endParaRPr sz="1750"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5144100" y="4457050"/>
            <a:ext cx="3999900" cy="4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800" y="1777063"/>
            <a:ext cx="25527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99425" y="2100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" sz="3612">
                <a:latin typeface="Oswald"/>
                <a:ea typeface="Oswald"/>
                <a:cs typeface="Oswald"/>
                <a:sym typeface="Oswald"/>
              </a:rPr>
              <a:t>SKUTKI EFEKTU CIEPLARNIANEGO</a:t>
            </a:r>
            <a:endParaRPr sz="3612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958775" y="1465400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topnienie pokrywy lodowej na biegunach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częstsze powodzie w rejonach zlokalizowanych blisko mórz i oceanów oraz lawiny w górach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wzrost średniej temperatury powietrza o 0,2 stopnia na dekadę w wielu miejscach na Ziemi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ginięcie wielu gatunków zwierząt oraz roślin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zwiększone parowanie wody oraz bardziej dotkliwe susze, które powodują wyjaławianie żyznych obszarów Ziemi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zmiany w klimacie powodujące znaczące problemy z rolnictwie, hodowli zwierząt oraz wielu innych sektorach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zmiany w schematach opadów deszczu, mające negatywny wpływ na rolnictwo i hodowlę zwierząt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2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125" y="1465388"/>
            <a:ext cx="2039550" cy="16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2132375" y="4999250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59188"/>
            <a:ext cx="2379775" cy="16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34200"/>
            <a:ext cx="2379775" cy="16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3200" y="3334200"/>
            <a:ext cx="2039550" cy="16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JAK ZAPOBIEC EFEKTOWI CIEPLARNIANEMU?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5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Aby efekt cieplarniany nie postępował, należy przedsiębrać środki, które zapobiegną nadmiernej emisji gazów cieplarnianych, głównie dwutlenku węgla, do atmosfery. Poprawa stanu klimatu może nastąpić poprzez:</a:t>
            </a:r>
            <a:endParaRPr sz="165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wykorzystanie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alternatywnych źródeł energii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(ograniczenie wykorzystania w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energetyce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węgla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i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ropy naftowej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),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zapobieganie emisji freonów,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poprawę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izolacji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cieplnej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budynków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powszechność centralnego ogrzewania,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stosowanie oszczędnych technologii przemysłowych,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segregowanie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śmieci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recykling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ograniczenie przestrzeni zajmowanych przez wysypiska śmieci,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racjonalne zarządzanie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lasami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i sadzenie nowych lasów,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Char char="●"/>
            </a:pP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optymalizacja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pracy</a:t>
            </a:r>
            <a:r>
              <a:rPr lang="pl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ciepłowni i elektrowni.</a:t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1476450" y="1645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CZYM JEST DZIURA OZONOWA?</a:t>
            </a:r>
            <a:endParaRPr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70050" y="995825"/>
            <a:ext cx="47013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" sz="1445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Dziura ozonowa to zjawisko, które polega na redukcji ilości ozonu w stratosferze. Jest to bardzo niebezpieczny proces, ponieważ warstwa ozonu chroni nas przed promieniowaniem ultrafioletowym, pochłaniając znaczną część promieni, które docierają do Ziemi ze Słońca. Ozon tworzy się i rozpada pod wpływem światła słonecznego, dlatego odnotowuje się jego wahania w skali roku; poza tym naturalny stan ozonosfery zmienia się z zależności od szerokości geograficznej. Mimo to naukowcy odnotowali w latach 80. wyraźny spadek zawartości ozonu w stratosferze i dowiedli, że jest to ubytek o charakterze antropogenicznym. Oznacza to, że winę za taki stan rzeczy ponoszą ludzie, a konkretniej wzmożona emisja freonów używanych do produkcji aerozoli.</a:t>
            </a:r>
            <a:endParaRPr sz="1445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23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95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950" y="1405825"/>
            <a:ext cx="2502075" cy="25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6159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swald"/>
                <a:ea typeface="Oswald"/>
                <a:cs typeface="Oswald"/>
                <a:sym typeface="Oswald"/>
              </a:rPr>
              <a:t>JAK ZAPOBIEC ROZSZERZANIU DZIURY OZONOWEJ?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70600" y="1677650"/>
            <a:ext cx="5049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647700" rtl="0" algn="l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nie wyrzucaj urządzeń takich jak lodówki na zwykłe śmietniki, oddaj je do specjalnych punktów zbiorczych</a:t>
            </a:r>
            <a:endParaRPr sz="175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9725" lvl="0" marL="647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kupuj dezodoranty i inne kosmetyki bez freonów, zwracaj uwagę na składy i unikaj szkodliwych związków, sięgaj po kosmetyki w kulce lub sztyfcie</a:t>
            </a:r>
            <a:endParaRPr sz="175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39725" lvl="0" marL="647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Oswald"/>
              <a:buChar char="●"/>
            </a:pPr>
            <a:r>
              <a:rPr lang="pl" sz="175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 rolnictwie używaj naturalnych nawozów</a:t>
            </a:r>
            <a:endParaRPr sz="175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2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600" y="1854450"/>
            <a:ext cx="37909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4294967295" type="title"/>
          </p:nvPr>
        </p:nvSpPr>
        <p:spPr>
          <a:xfrm>
            <a:off x="1040375" y="-816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DZIURA OZONOWA NA PRZESTRZENI LAT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75" y="1048350"/>
            <a:ext cx="6941850" cy="38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swald"/>
                <a:ea typeface="Oswald"/>
                <a:cs typeface="Oswald"/>
                <a:sym typeface="Oswald"/>
              </a:rPr>
              <a:t>SKUTKI DZIAŁANIA DZIURY OZONOWEJ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71925" y="1402038"/>
            <a:ext cx="45114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większa częstotliwość zachorowań na choroby nowotworowe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wzrost średniej temperatury powierzchni Ziemi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wzrost zachorowania na zaćmę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negatywny wpływ na sinice wiążące azot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wzrost śmiertelności fitoplanktonu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mniejsze plony niektórych roślin uprawnych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Oswald"/>
              <a:buChar char="●"/>
            </a:pPr>
            <a:r>
              <a:rPr lang="pl">
                <a:solidFill>
                  <a:srgbClr val="26262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duże prawdopodobieństwo wystąpienia oparzeń słonecznych</a:t>
            </a:r>
            <a:endParaRPr>
              <a:solidFill>
                <a:srgbClr val="262626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100" y="1741163"/>
            <a:ext cx="4016100" cy="267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