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27"/>
  </p:notesMasterIdLst>
  <p:sldIdLst>
    <p:sldId id="592" r:id="rId2"/>
    <p:sldId id="570" r:id="rId3"/>
    <p:sldId id="625" r:id="rId4"/>
    <p:sldId id="590" r:id="rId5"/>
    <p:sldId id="639" r:id="rId6"/>
    <p:sldId id="624" r:id="rId7"/>
    <p:sldId id="633" r:id="rId8"/>
    <p:sldId id="635" r:id="rId9"/>
    <p:sldId id="610" r:id="rId10"/>
    <p:sldId id="634" r:id="rId11"/>
    <p:sldId id="637" r:id="rId12"/>
    <p:sldId id="629" r:id="rId13"/>
    <p:sldId id="628" r:id="rId14"/>
    <p:sldId id="621" r:id="rId15"/>
    <p:sldId id="638" r:id="rId16"/>
    <p:sldId id="623" r:id="rId17"/>
    <p:sldId id="632" r:id="rId18"/>
    <p:sldId id="630" r:id="rId19"/>
    <p:sldId id="608" r:id="rId20"/>
    <p:sldId id="609" r:id="rId21"/>
    <p:sldId id="636" r:id="rId22"/>
    <p:sldId id="620" r:id="rId23"/>
    <p:sldId id="640" r:id="rId24"/>
    <p:sldId id="641" r:id="rId25"/>
    <p:sldId id="605" r:id="rId26"/>
  </p:sldIdLst>
  <p:sldSz cx="9144000" cy="6858000" type="screen4x3"/>
  <p:notesSz cx="6858000" cy="9077325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000000"/>
    <a:srgbClr val="AA9672"/>
    <a:srgbClr val="C06000"/>
    <a:srgbClr val="7A4B28"/>
    <a:srgbClr val="520000"/>
    <a:srgbClr val="BDAD91"/>
    <a:srgbClr val="965E32"/>
    <a:srgbClr val="C0976E"/>
    <a:srgbClr val="D7976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19" autoAdjust="0"/>
    <p:restoredTop sz="53405" autoAdjust="0"/>
  </p:normalViewPr>
  <p:slideViewPr>
    <p:cSldViewPr snapToGrid="0">
      <p:cViewPr>
        <p:scale>
          <a:sx n="75" d="100"/>
          <a:sy n="75" d="100"/>
        </p:scale>
        <p:origin x="-984" y="164"/>
      </p:cViewPr>
      <p:guideLst>
        <p:guide orient="horz" pos="2366"/>
        <p:guide pos="283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FEADD9-F67D-41F5-BA4C-3C84956E7F46}" type="doc">
      <dgm:prSet loTypeId="urn:microsoft.com/office/officeart/2005/8/layout/vList5" loCatId="list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pl-PL"/>
        </a:p>
      </dgm:t>
    </dgm:pt>
    <dgm:pt modelId="{74EE5CD8-078F-4590-BF9C-A341A294A016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pl-PL" sz="2800" dirty="0" smtClean="0"/>
            <a:t>1</a:t>
          </a:r>
          <a:endParaRPr lang="pl-PL" sz="2800" dirty="0"/>
        </a:p>
      </dgm:t>
    </dgm:pt>
    <dgm:pt modelId="{BB568D76-3363-43D3-B00C-3359A643216C}" type="parTrans" cxnId="{F40F9561-0D4C-44CF-91EF-A92B1DBDE44B}">
      <dgm:prSet/>
      <dgm:spPr/>
      <dgm:t>
        <a:bodyPr/>
        <a:lstStyle/>
        <a:p>
          <a:endParaRPr lang="pl-PL" sz="3200"/>
        </a:p>
      </dgm:t>
    </dgm:pt>
    <dgm:pt modelId="{CF9FB981-E6ED-4440-AC98-4E4E2ABA2C55}" type="sibTrans" cxnId="{F40F9561-0D4C-44CF-91EF-A92B1DBDE44B}">
      <dgm:prSet/>
      <dgm:spPr/>
      <dgm:t>
        <a:bodyPr/>
        <a:lstStyle/>
        <a:p>
          <a:endParaRPr lang="pl-PL" sz="3200"/>
        </a:p>
      </dgm:t>
    </dgm:pt>
    <dgm:pt modelId="{AA046201-5C4D-445E-BF0B-5C6D2B0A1945}">
      <dgm:prSet phldrT="[Text]"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pl-PL" sz="2800" dirty="0"/>
            <a:t>2</a:t>
          </a:r>
        </a:p>
      </dgm:t>
    </dgm:pt>
    <dgm:pt modelId="{FE92FC33-5E0F-4302-9E80-A69E8ACDDE56}" type="parTrans" cxnId="{B8AF1086-D7BE-446F-9133-738B599E9A7D}">
      <dgm:prSet/>
      <dgm:spPr/>
      <dgm:t>
        <a:bodyPr/>
        <a:lstStyle/>
        <a:p>
          <a:endParaRPr lang="pl-PL" sz="3200"/>
        </a:p>
      </dgm:t>
    </dgm:pt>
    <dgm:pt modelId="{40767EFF-7D52-4469-ACEE-7D28E67337E2}" type="sibTrans" cxnId="{B8AF1086-D7BE-446F-9133-738B599E9A7D}">
      <dgm:prSet/>
      <dgm:spPr/>
      <dgm:t>
        <a:bodyPr/>
        <a:lstStyle/>
        <a:p>
          <a:endParaRPr lang="pl-PL" sz="3200"/>
        </a:p>
      </dgm:t>
    </dgm:pt>
    <dgm:pt modelId="{D1776C8F-2B10-4075-8DF7-7F65AB725ED5}">
      <dgm:prSet phldrT="[Text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pl-PL" sz="2800" dirty="0"/>
            <a:t>3</a:t>
          </a:r>
        </a:p>
      </dgm:t>
    </dgm:pt>
    <dgm:pt modelId="{88B75C29-8054-417D-BCE3-878A55118F6D}" type="sibTrans" cxnId="{7077B78D-FCDC-4519-8416-DC357ACD5043}">
      <dgm:prSet/>
      <dgm:spPr/>
      <dgm:t>
        <a:bodyPr/>
        <a:lstStyle/>
        <a:p>
          <a:endParaRPr lang="pl-PL" sz="3200"/>
        </a:p>
      </dgm:t>
    </dgm:pt>
    <dgm:pt modelId="{7291E740-3E17-41B3-99D3-1D67AE37CC3F}" type="parTrans" cxnId="{7077B78D-FCDC-4519-8416-DC357ACD5043}">
      <dgm:prSet/>
      <dgm:spPr/>
      <dgm:t>
        <a:bodyPr/>
        <a:lstStyle/>
        <a:p>
          <a:endParaRPr lang="pl-PL" sz="3200"/>
        </a:p>
      </dgm:t>
    </dgm:pt>
    <dgm:pt modelId="{6BE4E373-0656-4EDC-821E-BE09C952B1F6}">
      <dgm:prSet phldrT="[Text]"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Wskazanie strategii społecznego wsparcia rodzin wychowujących dzieci z niepełnosprawnościami i szkół,                 w których kształcą się uczniowie ze specjalnymi potrzebami edukacyjnymi</a:t>
          </a:r>
          <a:r>
            <a:rPr lang="pl-PL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 </a:t>
          </a:r>
          <a:endParaRPr lang="pl-PL" sz="2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17B9BF1-2948-497F-8EC7-3BF734D839DB}" type="sibTrans" cxnId="{119690D4-400B-468B-8BA0-5C9C9E2AFEAF}">
      <dgm:prSet/>
      <dgm:spPr/>
      <dgm:t>
        <a:bodyPr/>
        <a:lstStyle/>
        <a:p>
          <a:endParaRPr lang="pl-PL" sz="3200"/>
        </a:p>
      </dgm:t>
    </dgm:pt>
    <dgm:pt modelId="{34218063-BF94-4304-99BD-B3F7BA4D3C8F}" type="parTrans" cxnId="{119690D4-400B-468B-8BA0-5C9C9E2AFEAF}">
      <dgm:prSet/>
      <dgm:spPr/>
      <dgm:t>
        <a:bodyPr/>
        <a:lstStyle/>
        <a:p>
          <a:endParaRPr lang="pl-PL" sz="3200"/>
        </a:p>
      </dgm:t>
    </dgm:pt>
    <dgm:pt modelId="{C59269D0-92A5-481C-BA64-727AFB0DD545}">
      <dgm:prSet phldrT="[Text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Uzasadnienie potrzeby poszerzenia przesłanek refleksji           nad przygotowaniem szkół (w tym kadry kierowniczej                       i nauczycielskiej!) do podjęcia zadań związanych                                z włączaniem uczniów z niepełnosprawnościami </a:t>
          </a:r>
          <a:r>
            <a: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                             do edukacji w szkołach ogólnodostępnych  </a:t>
          </a:r>
          <a:r>
            <a: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  <a:endParaRPr lang="pl-PL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66DE8E8-1339-41C4-B9A7-6148496C7FA9}" type="sibTrans" cxnId="{9071FB3B-D26B-4384-BD1A-80C12C62D02C}">
      <dgm:prSet/>
      <dgm:spPr/>
      <dgm:t>
        <a:bodyPr/>
        <a:lstStyle/>
        <a:p>
          <a:endParaRPr lang="pl-PL" sz="3200"/>
        </a:p>
      </dgm:t>
    </dgm:pt>
    <dgm:pt modelId="{312CC84D-092F-422A-AA24-A4619DBBB7BE}" type="parTrans" cxnId="{9071FB3B-D26B-4384-BD1A-80C12C62D02C}">
      <dgm:prSet/>
      <dgm:spPr/>
      <dgm:t>
        <a:bodyPr/>
        <a:lstStyle/>
        <a:p>
          <a:endParaRPr lang="pl-PL" sz="3200"/>
        </a:p>
      </dgm:t>
    </dgm:pt>
    <dgm:pt modelId="{1E4D3931-0DBD-4211-A24A-6AF364284B1E}">
      <dgm:prSet phldrT="[Text]" custT="1"/>
      <dgm:spPr>
        <a:solidFill>
          <a:schemeClr val="bg1">
            <a:alpha val="90000"/>
          </a:schemeClr>
        </a:solidFill>
      </dgm:spPr>
      <dgm:t>
        <a:bodyPr/>
        <a:lstStyle/>
        <a:p>
          <a:pPr marL="280988" indent="-280988"/>
          <a:r>
            <a: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Zwrócenie uwagi na złożony charakter uwarunkowań procesu włączania uczniów z niepełnosprawnościami                       do edukacji w szkołach ogólnodostępnych.</a:t>
          </a:r>
          <a:endParaRPr lang="pl-PL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ADAA3D9-7C63-4729-85B0-64C8AF644EEF}" type="sibTrans" cxnId="{63E4D827-0083-4625-9FD6-043D8D32091E}">
      <dgm:prSet/>
      <dgm:spPr/>
      <dgm:t>
        <a:bodyPr/>
        <a:lstStyle/>
        <a:p>
          <a:endParaRPr lang="pl-PL" sz="3200"/>
        </a:p>
      </dgm:t>
    </dgm:pt>
    <dgm:pt modelId="{FC93695B-FD0E-4353-B1FD-4328F4386DEC}" type="parTrans" cxnId="{63E4D827-0083-4625-9FD6-043D8D32091E}">
      <dgm:prSet/>
      <dgm:spPr/>
      <dgm:t>
        <a:bodyPr/>
        <a:lstStyle/>
        <a:p>
          <a:endParaRPr lang="pl-PL" sz="3200"/>
        </a:p>
      </dgm:t>
    </dgm:pt>
    <dgm:pt modelId="{AAE7A1E6-6847-453D-B55B-8A82BF138C1D}" type="pres">
      <dgm:prSet presAssocID="{F6FEADD9-F67D-41F5-BA4C-3C84956E7F4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C4407577-18A2-46E0-8805-2838042EB67A}" type="pres">
      <dgm:prSet presAssocID="{74EE5CD8-078F-4590-BF9C-A341A294A016}" presName="linNode" presStyleCnt="0"/>
      <dgm:spPr/>
      <dgm:t>
        <a:bodyPr/>
        <a:lstStyle/>
        <a:p>
          <a:endParaRPr lang="pl-PL"/>
        </a:p>
      </dgm:t>
    </dgm:pt>
    <dgm:pt modelId="{7E429971-BC57-430F-BB25-C0574E5E39E3}" type="pres">
      <dgm:prSet presAssocID="{74EE5CD8-078F-4590-BF9C-A341A294A016}" presName="parentText" presStyleLbl="node1" presStyleIdx="0" presStyleCnt="3" custLinFactNeighborY="-15667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pl-PL"/>
        </a:p>
      </dgm:t>
    </dgm:pt>
    <dgm:pt modelId="{D54B1729-BC98-42C1-9C6C-D65DCBA4358F}" type="pres">
      <dgm:prSet presAssocID="{74EE5CD8-078F-4590-BF9C-A341A294A016}" presName="descendantText" presStyleLbl="alignAccFollowNode1" presStyleIdx="0" presStyleCnt="3" custScaleX="259632" custScaleY="131279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pl-PL"/>
        </a:p>
      </dgm:t>
    </dgm:pt>
    <dgm:pt modelId="{AB8574CC-D4F2-4555-AEE3-F4EE58B11D03}" type="pres">
      <dgm:prSet presAssocID="{CF9FB981-E6ED-4440-AC98-4E4E2ABA2C55}" presName="sp" presStyleCnt="0"/>
      <dgm:spPr/>
      <dgm:t>
        <a:bodyPr/>
        <a:lstStyle/>
        <a:p>
          <a:endParaRPr lang="pl-PL"/>
        </a:p>
      </dgm:t>
    </dgm:pt>
    <dgm:pt modelId="{85B8F607-FDD8-476A-ADBE-E1250824F294}" type="pres">
      <dgm:prSet presAssocID="{AA046201-5C4D-445E-BF0B-5C6D2B0A1945}" presName="linNode" presStyleCnt="0"/>
      <dgm:spPr/>
      <dgm:t>
        <a:bodyPr/>
        <a:lstStyle/>
        <a:p>
          <a:endParaRPr lang="pl-PL"/>
        </a:p>
      </dgm:t>
    </dgm:pt>
    <dgm:pt modelId="{C04276DC-EE64-470A-B8BC-09067B8045FA}" type="pres">
      <dgm:prSet presAssocID="{AA046201-5C4D-445E-BF0B-5C6D2B0A1945}" presName="parentText" presStyleLbl="node1" presStyleIdx="1" presStyleCnt="3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pl-PL"/>
        </a:p>
      </dgm:t>
    </dgm:pt>
    <dgm:pt modelId="{B37A5355-225B-4C6F-AED7-6C620F99EECC}" type="pres">
      <dgm:prSet presAssocID="{AA046201-5C4D-445E-BF0B-5C6D2B0A1945}" presName="descendantText" presStyleLbl="alignAccFollowNode1" presStyleIdx="1" presStyleCnt="3" custScaleX="259632" custScaleY="141872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pl-PL"/>
        </a:p>
      </dgm:t>
    </dgm:pt>
    <dgm:pt modelId="{5ACAA866-A8A8-4183-97B5-CEEAB1525C60}" type="pres">
      <dgm:prSet presAssocID="{40767EFF-7D52-4469-ACEE-7D28E67337E2}" presName="sp" presStyleCnt="0"/>
      <dgm:spPr/>
      <dgm:t>
        <a:bodyPr/>
        <a:lstStyle/>
        <a:p>
          <a:endParaRPr lang="pl-PL"/>
        </a:p>
      </dgm:t>
    </dgm:pt>
    <dgm:pt modelId="{477213BE-9E91-4950-8451-7F60796F47F4}" type="pres">
      <dgm:prSet presAssocID="{D1776C8F-2B10-4075-8DF7-7F65AB725ED5}" presName="linNode" presStyleCnt="0"/>
      <dgm:spPr/>
      <dgm:t>
        <a:bodyPr/>
        <a:lstStyle/>
        <a:p>
          <a:endParaRPr lang="pl-PL"/>
        </a:p>
      </dgm:t>
    </dgm:pt>
    <dgm:pt modelId="{F5034101-5B7D-4FE7-B47A-5A48CF39606B}" type="pres">
      <dgm:prSet presAssocID="{D1776C8F-2B10-4075-8DF7-7F65AB725ED5}" presName="parentText" presStyleLbl="node1" presStyleIdx="2" presStyleCnt="3" custLinFactNeighborX="-969" custLinFactNeighborY="1106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pl-PL"/>
        </a:p>
      </dgm:t>
    </dgm:pt>
    <dgm:pt modelId="{C7C3E6FD-D83F-4BDA-907E-B5EE041DA931}" type="pres">
      <dgm:prSet presAssocID="{D1776C8F-2B10-4075-8DF7-7F65AB725ED5}" presName="descendantText" presStyleLbl="alignAccFollowNode1" presStyleIdx="2" presStyleCnt="3" custScaleX="259632" custScaleY="143081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pl-PL"/>
        </a:p>
      </dgm:t>
    </dgm:pt>
  </dgm:ptLst>
  <dgm:cxnLst>
    <dgm:cxn modelId="{7077B78D-FCDC-4519-8416-DC357ACD5043}" srcId="{F6FEADD9-F67D-41F5-BA4C-3C84956E7F46}" destId="{D1776C8F-2B10-4075-8DF7-7F65AB725ED5}" srcOrd="2" destOrd="0" parTransId="{7291E740-3E17-41B3-99D3-1D67AE37CC3F}" sibTransId="{88B75C29-8054-417D-BCE3-878A55118F6D}"/>
    <dgm:cxn modelId="{5AAEFE62-A3CC-4641-A639-341664D5A190}" type="presOf" srcId="{74EE5CD8-078F-4590-BF9C-A341A294A016}" destId="{7E429971-BC57-430F-BB25-C0574E5E39E3}" srcOrd="0" destOrd="0" presId="urn:microsoft.com/office/officeart/2005/8/layout/vList5"/>
    <dgm:cxn modelId="{DBF423D0-F111-4A57-AF72-C2EC527030E6}" type="presOf" srcId="{6BE4E373-0656-4EDC-821E-BE09C952B1F6}" destId="{C7C3E6FD-D83F-4BDA-907E-B5EE041DA931}" srcOrd="0" destOrd="0" presId="urn:microsoft.com/office/officeart/2005/8/layout/vList5"/>
    <dgm:cxn modelId="{B205FCDA-AA1B-4CE8-8219-E7049338A336}" type="presOf" srcId="{AA046201-5C4D-445E-BF0B-5C6D2B0A1945}" destId="{C04276DC-EE64-470A-B8BC-09067B8045FA}" srcOrd="0" destOrd="0" presId="urn:microsoft.com/office/officeart/2005/8/layout/vList5"/>
    <dgm:cxn modelId="{63E4D827-0083-4625-9FD6-043D8D32091E}" srcId="{74EE5CD8-078F-4590-BF9C-A341A294A016}" destId="{1E4D3931-0DBD-4211-A24A-6AF364284B1E}" srcOrd="0" destOrd="0" parTransId="{FC93695B-FD0E-4353-B1FD-4328F4386DEC}" sibTransId="{CADAA3D9-7C63-4729-85B0-64C8AF644EEF}"/>
    <dgm:cxn modelId="{B8AF1086-D7BE-446F-9133-738B599E9A7D}" srcId="{F6FEADD9-F67D-41F5-BA4C-3C84956E7F46}" destId="{AA046201-5C4D-445E-BF0B-5C6D2B0A1945}" srcOrd="1" destOrd="0" parTransId="{FE92FC33-5E0F-4302-9E80-A69E8ACDDE56}" sibTransId="{40767EFF-7D52-4469-ACEE-7D28E67337E2}"/>
    <dgm:cxn modelId="{9071FB3B-D26B-4384-BD1A-80C12C62D02C}" srcId="{AA046201-5C4D-445E-BF0B-5C6D2B0A1945}" destId="{C59269D0-92A5-481C-BA64-727AFB0DD545}" srcOrd="0" destOrd="0" parTransId="{312CC84D-092F-422A-AA24-A4619DBBB7BE}" sibTransId="{266DE8E8-1339-41C4-B9A7-6148496C7FA9}"/>
    <dgm:cxn modelId="{D8A8A961-A8FD-4952-B249-A54C48E24710}" type="presOf" srcId="{F6FEADD9-F67D-41F5-BA4C-3C84956E7F46}" destId="{AAE7A1E6-6847-453D-B55B-8A82BF138C1D}" srcOrd="0" destOrd="0" presId="urn:microsoft.com/office/officeart/2005/8/layout/vList5"/>
    <dgm:cxn modelId="{119690D4-400B-468B-8BA0-5C9C9E2AFEAF}" srcId="{D1776C8F-2B10-4075-8DF7-7F65AB725ED5}" destId="{6BE4E373-0656-4EDC-821E-BE09C952B1F6}" srcOrd="0" destOrd="0" parTransId="{34218063-BF94-4304-99BD-B3F7BA4D3C8F}" sibTransId="{E17B9BF1-2948-497F-8EC7-3BF734D839DB}"/>
    <dgm:cxn modelId="{5E8C1D9E-2608-4EE8-95AD-21FFDD652D1C}" type="presOf" srcId="{D1776C8F-2B10-4075-8DF7-7F65AB725ED5}" destId="{F5034101-5B7D-4FE7-B47A-5A48CF39606B}" srcOrd="0" destOrd="0" presId="urn:microsoft.com/office/officeart/2005/8/layout/vList5"/>
    <dgm:cxn modelId="{F40F9561-0D4C-44CF-91EF-A92B1DBDE44B}" srcId="{F6FEADD9-F67D-41F5-BA4C-3C84956E7F46}" destId="{74EE5CD8-078F-4590-BF9C-A341A294A016}" srcOrd="0" destOrd="0" parTransId="{BB568D76-3363-43D3-B00C-3359A643216C}" sibTransId="{CF9FB981-E6ED-4440-AC98-4E4E2ABA2C55}"/>
    <dgm:cxn modelId="{F26AE385-C97E-4A77-95AC-EA2C363659BA}" type="presOf" srcId="{C59269D0-92A5-481C-BA64-727AFB0DD545}" destId="{B37A5355-225B-4C6F-AED7-6C620F99EECC}" srcOrd="0" destOrd="0" presId="urn:microsoft.com/office/officeart/2005/8/layout/vList5"/>
    <dgm:cxn modelId="{5336834C-0537-48C7-ADE2-784994F5D9CF}" type="presOf" srcId="{1E4D3931-0DBD-4211-A24A-6AF364284B1E}" destId="{D54B1729-BC98-42C1-9C6C-D65DCBA4358F}" srcOrd="0" destOrd="0" presId="urn:microsoft.com/office/officeart/2005/8/layout/vList5"/>
    <dgm:cxn modelId="{6C098B99-87CF-4D72-B710-736C731AD071}" type="presParOf" srcId="{AAE7A1E6-6847-453D-B55B-8A82BF138C1D}" destId="{C4407577-18A2-46E0-8805-2838042EB67A}" srcOrd="0" destOrd="0" presId="urn:microsoft.com/office/officeart/2005/8/layout/vList5"/>
    <dgm:cxn modelId="{A6A059A7-948D-4297-A000-D9F4173DB7E9}" type="presParOf" srcId="{C4407577-18A2-46E0-8805-2838042EB67A}" destId="{7E429971-BC57-430F-BB25-C0574E5E39E3}" srcOrd="0" destOrd="0" presId="urn:microsoft.com/office/officeart/2005/8/layout/vList5"/>
    <dgm:cxn modelId="{DB173312-D12F-485C-A8FE-C3244636FA68}" type="presParOf" srcId="{C4407577-18A2-46E0-8805-2838042EB67A}" destId="{D54B1729-BC98-42C1-9C6C-D65DCBA4358F}" srcOrd="1" destOrd="0" presId="urn:microsoft.com/office/officeart/2005/8/layout/vList5"/>
    <dgm:cxn modelId="{8431ADC7-817B-48DF-98F2-0D3997A82191}" type="presParOf" srcId="{AAE7A1E6-6847-453D-B55B-8A82BF138C1D}" destId="{AB8574CC-D4F2-4555-AEE3-F4EE58B11D03}" srcOrd="1" destOrd="0" presId="urn:microsoft.com/office/officeart/2005/8/layout/vList5"/>
    <dgm:cxn modelId="{45C5CEC3-C733-41BA-A1CE-D96C14EE8D53}" type="presParOf" srcId="{AAE7A1E6-6847-453D-B55B-8A82BF138C1D}" destId="{85B8F607-FDD8-476A-ADBE-E1250824F294}" srcOrd="2" destOrd="0" presId="urn:microsoft.com/office/officeart/2005/8/layout/vList5"/>
    <dgm:cxn modelId="{238CDA73-CA9A-4557-9407-E14799035853}" type="presParOf" srcId="{85B8F607-FDD8-476A-ADBE-E1250824F294}" destId="{C04276DC-EE64-470A-B8BC-09067B8045FA}" srcOrd="0" destOrd="0" presId="urn:microsoft.com/office/officeart/2005/8/layout/vList5"/>
    <dgm:cxn modelId="{07EA4375-4256-4CB4-BF25-20F8F035526C}" type="presParOf" srcId="{85B8F607-FDD8-476A-ADBE-E1250824F294}" destId="{B37A5355-225B-4C6F-AED7-6C620F99EECC}" srcOrd="1" destOrd="0" presId="urn:microsoft.com/office/officeart/2005/8/layout/vList5"/>
    <dgm:cxn modelId="{72D8887F-BE21-4ED2-A799-90B8A6D6BE41}" type="presParOf" srcId="{AAE7A1E6-6847-453D-B55B-8A82BF138C1D}" destId="{5ACAA866-A8A8-4183-97B5-CEEAB1525C60}" srcOrd="3" destOrd="0" presId="urn:microsoft.com/office/officeart/2005/8/layout/vList5"/>
    <dgm:cxn modelId="{88F37752-2B2F-4145-B4A9-66239FA6E2CF}" type="presParOf" srcId="{AAE7A1E6-6847-453D-B55B-8A82BF138C1D}" destId="{477213BE-9E91-4950-8451-7F60796F47F4}" srcOrd="4" destOrd="0" presId="urn:microsoft.com/office/officeart/2005/8/layout/vList5"/>
    <dgm:cxn modelId="{A4152A7D-6E9E-4E10-911D-7354E5D43F3B}" type="presParOf" srcId="{477213BE-9E91-4950-8451-7F60796F47F4}" destId="{F5034101-5B7D-4FE7-B47A-5A48CF39606B}" srcOrd="0" destOrd="0" presId="urn:microsoft.com/office/officeart/2005/8/layout/vList5"/>
    <dgm:cxn modelId="{DBC85220-238A-4263-9F0A-5D3CA392F89C}" type="presParOf" srcId="{477213BE-9E91-4950-8451-7F60796F47F4}" destId="{C7C3E6FD-D83F-4BDA-907E-B5EE041DA93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54B1729-BC98-42C1-9C6C-D65DCBA4358F}">
      <dsp:nvSpPr>
        <dsp:cNvPr id="0" name=""/>
        <dsp:cNvSpPr/>
      </dsp:nvSpPr>
      <dsp:spPr>
        <a:xfrm rot="5400000">
          <a:off x="4150251" y="-2675112"/>
          <a:ext cx="1454970" cy="6806067"/>
        </a:xfrm>
        <a:prstGeom prst="rect">
          <a:avLst/>
        </a:prstGeom>
        <a:solidFill>
          <a:schemeClr val="bg1">
            <a:alpha val="9000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0988" lvl="1" indent="-280988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Zwrócenie uwagi na złożony charakter uwarunkowań procesu włączania uczniów z niepełnosprawnościami                       do edukacji w szkołach ogólnodostępnych.</a:t>
          </a:r>
          <a:endParaRPr lang="pl-PL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4150251" y="-2675112"/>
        <a:ext cx="1454970" cy="6806067"/>
      </dsp:txXfrm>
    </dsp:sp>
    <dsp:sp modelId="{7E429971-BC57-430F-BB25-C0574E5E39E3}">
      <dsp:nvSpPr>
        <dsp:cNvPr id="0" name=""/>
        <dsp:cNvSpPr/>
      </dsp:nvSpPr>
      <dsp:spPr>
        <a:xfrm>
          <a:off x="149" y="0"/>
          <a:ext cx="1474553" cy="1385380"/>
        </a:xfrm>
        <a:prstGeom prst="roundRect">
          <a:avLst/>
        </a:prstGeom>
        <a:solidFill>
          <a:schemeClr val="accent5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/>
            <a:t>1</a:t>
          </a:r>
          <a:endParaRPr lang="pl-PL" sz="2800" kern="1200" dirty="0"/>
        </a:p>
      </dsp:txBody>
      <dsp:txXfrm>
        <a:off x="149" y="0"/>
        <a:ext cx="1474553" cy="1385380"/>
      </dsp:txXfrm>
    </dsp:sp>
    <dsp:sp modelId="{B37A5355-225B-4C6F-AED7-6C620F99EECC}">
      <dsp:nvSpPr>
        <dsp:cNvPr id="0" name=""/>
        <dsp:cNvSpPr/>
      </dsp:nvSpPr>
      <dsp:spPr>
        <a:xfrm rot="5400000">
          <a:off x="4091550" y="-1092170"/>
          <a:ext cx="1572373" cy="6806067"/>
        </a:xfrm>
        <a:prstGeom prst="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-1011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Uzasadnienie potrzeby poszerzenia przesłanek refleksji           nad przygotowaniem szkół (w tym kadry kierowniczej                       i nauczycielskiej!) do podjęcia zadań związanych                                z włączaniem uczniów z niepełnosprawnościami </a:t>
          </a:r>
          <a:r>
            <a:rPr lang="pl-PL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                             do edukacji w szkołach ogólnodostępnych  </a:t>
          </a:r>
          <a:r>
            <a:rPr lang="pl-PL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  <a:endParaRPr lang="pl-PL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4091550" y="-1092170"/>
        <a:ext cx="1572373" cy="6806067"/>
      </dsp:txXfrm>
    </dsp:sp>
    <dsp:sp modelId="{C04276DC-EE64-470A-B8BC-09067B8045FA}">
      <dsp:nvSpPr>
        <dsp:cNvPr id="0" name=""/>
        <dsp:cNvSpPr/>
      </dsp:nvSpPr>
      <dsp:spPr>
        <a:xfrm>
          <a:off x="149" y="1618172"/>
          <a:ext cx="1474553" cy="1385380"/>
        </a:xfrm>
        <a:prstGeom prst="roundRect">
          <a:avLst/>
        </a:prstGeom>
        <a:solidFill>
          <a:schemeClr val="accent5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/>
            <a:t>2</a:t>
          </a:r>
        </a:p>
      </dsp:txBody>
      <dsp:txXfrm>
        <a:off x="149" y="1618172"/>
        <a:ext cx="1474553" cy="1385380"/>
      </dsp:txXfrm>
    </dsp:sp>
    <dsp:sp modelId="{C7C3E6FD-D83F-4BDA-907E-B5EE041DA931}">
      <dsp:nvSpPr>
        <dsp:cNvPr id="0" name=""/>
        <dsp:cNvSpPr/>
      </dsp:nvSpPr>
      <dsp:spPr>
        <a:xfrm rot="5400000">
          <a:off x="4084850" y="556171"/>
          <a:ext cx="1585772" cy="6806067"/>
        </a:xfrm>
        <a:prstGeom prst="rect">
          <a:avLst/>
        </a:prstGeom>
        <a:solidFill>
          <a:schemeClr val="accent1">
            <a:lumMod val="40000"/>
            <a:lumOff val="60000"/>
            <a:alpha val="9000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-2022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Wskazanie strategii społecznego wsparcia rodzin wychowujących dzieci z niepełnosprawnościami i szkół,                 w których kształcą się uczniowie ze specjalnymi potrzebami edukacyjnymi</a:t>
          </a:r>
          <a:r>
            <a:rPr lang="pl-PL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 </a:t>
          </a:r>
          <a:endParaRPr lang="pl-PL" sz="2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4084850" y="556171"/>
        <a:ext cx="1585772" cy="6806067"/>
      </dsp:txXfrm>
    </dsp:sp>
    <dsp:sp modelId="{F5034101-5B7D-4FE7-B47A-5A48CF39606B}">
      <dsp:nvSpPr>
        <dsp:cNvPr id="0" name=""/>
        <dsp:cNvSpPr/>
      </dsp:nvSpPr>
      <dsp:spPr>
        <a:xfrm>
          <a:off x="0" y="3281837"/>
          <a:ext cx="1474553" cy="1385380"/>
        </a:xfrm>
        <a:prstGeom prst="roundRect">
          <a:avLst/>
        </a:prstGeom>
        <a:solidFill>
          <a:schemeClr val="accent1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/>
            <a:t>3</a:t>
          </a:r>
        </a:p>
      </dsp:txBody>
      <dsp:txXfrm>
        <a:off x="0" y="3281837"/>
        <a:ext cx="1474553" cy="13853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0463" y="681038"/>
            <a:ext cx="4538662" cy="3403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11650"/>
            <a:ext cx="5486400" cy="408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 smtClean="0"/>
              <a:t>Kliknij, aby edytować style wzorca tekstu</a:t>
            </a:r>
          </a:p>
          <a:p>
            <a:pPr lvl="1"/>
            <a:r>
              <a:rPr lang="pl-PL" altLang="pl-PL" noProof="0" smtClean="0"/>
              <a:t>Drugi poziom</a:t>
            </a:r>
          </a:p>
          <a:p>
            <a:pPr lvl="2"/>
            <a:r>
              <a:rPr lang="pl-PL" altLang="pl-PL" noProof="0" smtClean="0"/>
              <a:t>Trzeci poziom</a:t>
            </a:r>
          </a:p>
          <a:p>
            <a:pPr lvl="3"/>
            <a:r>
              <a:rPr lang="pl-PL" altLang="pl-PL" noProof="0" smtClean="0"/>
              <a:t>Czwarty poziom</a:t>
            </a:r>
          </a:p>
          <a:p>
            <a:pPr lvl="4"/>
            <a:r>
              <a:rPr lang="pl-PL" altLang="pl-PL" noProof="0" smtClean="0"/>
              <a:t>Piąty poziom</a:t>
            </a:r>
          </a:p>
        </p:txBody>
      </p:sp>
      <p:sp>
        <p:nvSpPr>
          <p:cNvPr id="153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171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53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2171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91F48645-FB03-4B5B-A1F8-5A79CFE3580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9700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7E8AB9-A19A-4712-A944-641CA0884DDB}" type="slidenum">
              <a:rPr lang="pl-PL" smtClean="0"/>
              <a:pPr/>
              <a:t>2</a:t>
            </a:fld>
            <a:endParaRPr lang="pl-P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 lang="pl-PL"/>
            </a:pPr>
            <a:r>
              <a:rPr lang="pl-PL" sz="1200" dirty="0" smtClean="0"/>
              <a:t>Inna możliwość</a:t>
            </a:r>
            <a:r>
              <a:rPr lang="pl-PL" sz="1200" baseline="0" dirty="0" smtClean="0"/>
              <a:t> zaprezentowania slajdu Zarys.</a:t>
            </a:r>
            <a:endParaRPr lang="pl-PL" sz="1200" dirty="0" smtClean="0"/>
          </a:p>
          <a:p>
            <a:pPr marL="228600" indent="-228600">
              <a:buFont typeface="+mj-lt"/>
              <a:buNone/>
            </a:pPr>
            <a:endParaRPr lang="pl-PL" sz="1200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>
          <a:xfrm>
            <a:off x="550863" y="500063"/>
            <a:ext cx="3121025" cy="2341562"/>
          </a:xfr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altLang="pl-PL" smtClean="0">
              <a:latin typeface="Arial" charset="0"/>
            </a:endParaRPr>
          </a:p>
        </p:txBody>
      </p:sp>
      <p:sp>
        <p:nvSpPr>
          <p:cNvPr id="34820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007959-967C-4F53-8557-ECEF1298CADD}" type="slidenum">
              <a:rPr lang="pl-PL" altLang="pl-PL" smtClean="0">
                <a:latin typeface="Arial" charset="0"/>
              </a:rPr>
              <a:pPr/>
              <a:t>25</a:t>
            </a:fld>
            <a:endParaRPr lang="pl-PL" altLang="pl-PL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60919-650B-44A5-9AB5-EBF756C824A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A67D2-620F-4430-A33C-FC7C112170E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79F597-8E70-42DC-8180-9375E108B7F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E51039-03AB-4BE5-80C6-5C3A8117364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BADC34-725F-412A-83CC-5052343EDEE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CE102-A95E-4D93-84B6-3A21ED2B27B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391F3-03F6-46F7-8584-B2C7CBF79FB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A089B3-F923-40DE-9A7A-14E60B26618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4BD5C0-7584-4EDE-A543-86552065ED3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A49B5E-FD90-4697-AF95-8B7892F1CAF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04A15-2A87-4025-A2F6-E80530425FC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EAC7"/>
            </a:gs>
            <a:gs pos="13000">
              <a:srgbClr val="FEE7F2"/>
            </a:gs>
            <a:gs pos="17000">
              <a:srgbClr val="F8B452"/>
            </a:gs>
            <a:gs pos="28999">
              <a:srgbClr val="FABD7D"/>
            </a:gs>
            <a:gs pos="38000">
              <a:srgbClr val="FBA97D"/>
            </a:gs>
            <a:gs pos="45000">
              <a:srgbClr val="FBD49C"/>
            </a:gs>
            <a:gs pos="100000">
              <a:srgbClr val="FEE7F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2467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467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467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371D8104-F675-4C4D-BC73-53F74C25278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ransition>
    <p:pull dir="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73348" y="1581150"/>
            <a:ext cx="3536950" cy="3527425"/>
          </a:xfrm>
          <a:prstGeom prst="rect">
            <a:avLst/>
          </a:prstGeom>
          <a:noFill/>
          <a:ln w="76200" cmpd="tri">
            <a:solidFill>
              <a:srgbClr val="6600FF"/>
            </a:solidFill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609599"/>
            <a:ext cx="7848600" cy="5300133"/>
          </a:xfrm>
          <a:solidFill>
            <a:schemeClr val="bg1"/>
          </a:solidFill>
          <a:ln w="76200">
            <a:solidFill>
              <a:schemeClr val="accent1">
                <a:lumMod val="50000"/>
              </a:schemeClr>
            </a:solidFill>
          </a:ln>
        </p:spPr>
        <p:txBody>
          <a:bodyPr/>
          <a:lstStyle/>
          <a:p>
            <a:r>
              <a:rPr lang="pl-PL" sz="2800" dirty="0" smtClean="0"/>
              <a:t>Celem </a:t>
            </a:r>
            <a:r>
              <a:rPr lang="pl-PL" sz="2800" dirty="0" smtClean="0"/>
              <a:t>nowego modelu </a:t>
            </a:r>
            <a:r>
              <a:rPr lang="pl-PL" sz="2800" dirty="0" smtClean="0"/>
              <a:t>edukacji                                              uczniów ze specjalnymi/dodatkowymi                         potrzebami edukacyjnymi                                                         (w tym z niepełnosprawnościami)                                               jest wypracowanie                                                                         i wprowadzenie do praktyki szkolnej                                    zasad tworzenia warunków sprzyjających                             ich rzeczywistemu włączaniu do życia                                        w społeczeństwie                                                                        i kształcenia w szkołach ogólnodostępnych. </a:t>
            </a:r>
            <a:endParaRPr lang="pl-PL" sz="28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ytuł 1"/>
          <p:cNvSpPr>
            <a:spLocks noGrp="1"/>
          </p:cNvSpPr>
          <p:nvPr>
            <p:ph type="title"/>
          </p:nvPr>
        </p:nvSpPr>
        <p:spPr>
          <a:xfrm>
            <a:off x="668866" y="1041400"/>
            <a:ext cx="7772400" cy="1143000"/>
          </a:xfrm>
        </p:spPr>
        <p:txBody>
          <a:bodyPr/>
          <a:lstStyle/>
          <a:p>
            <a:r>
              <a:rPr lang="pl-PL" sz="3200" b="1" dirty="0" smtClean="0"/>
              <a:t>Czynnik utrudniający opracowanie modelu uniwersalnego:</a:t>
            </a:r>
          </a:p>
        </p:txBody>
      </p:sp>
      <p:sp>
        <p:nvSpPr>
          <p:cNvPr id="11267" name="Symbol zastępczy zawartości 2"/>
          <p:cNvSpPr>
            <a:spLocks noGrp="1"/>
          </p:cNvSpPr>
          <p:nvPr>
            <p:ph idx="1"/>
          </p:nvPr>
        </p:nvSpPr>
        <p:spPr>
          <a:xfrm>
            <a:off x="643468" y="2480734"/>
            <a:ext cx="7772400" cy="2988732"/>
          </a:xfrm>
          <a:solidFill>
            <a:schemeClr val="bg1"/>
          </a:solidFill>
          <a:ln w="76200">
            <a:solidFill>
              <a:srgbClr val="C06000"/>
            </a:solidFill>
          </a:ln>
        </p:spPr>
        <p:txBody>
          <a:bodyPr/>
          <a:lstStyle/>
          <a:p>
            <a:pPr algn="ctr">
              <a:buNone/>
            </a:pPr>
            <a:r>
              <a:rPr lang="pl-PL" sz="4400" b="1" dirty="0" smtClean="0">
                <a:solidFill>
                  <a:srgbClr val="C00000"/>
                </a:solidFill>
              </a:rPr>
              <a:t>zróżnicowanie </a:t>
            </a:r>
          </a:p>
          <a:p>
            <a:pPr algn="ctr">
              <a:buNone/>
            </a:pPr>
            <a:r>
              <a:rPr lang="pl-PL" sz="4400" b="1" dirty="0" smtClean="0">
                <a:solidFill>
                  <a:srgbClr val="C00000"/>
                </a:solidFill>
              </a:rPr>
              <a:t>specjalnych potrzeb </a:t>
            </a:r>
          </a:p>
          <a:p>
            <a:pPr algn="ctr">
              <a:buNone/>
            </a:pPr>
            <a:r>
              <a:rPr lang="pl-PL" sz="4400" b="1" dirty="0" smtClean="0">
                <a:solidFill>
                  <a:srgbClr val="C00000"/>
                </a:solidFill>
              </a:rPr>
              <a:t>poszczególnych osób 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7868" y="313268"/>
            <a:ext cx="8576732" cy="880532"/>
          </a:xfr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accent1"/>
            </a:solidFill>
          </a:ln>
        </p:spPr>
        <p:txBody>
          <a:bodyPr/>
          <a:lstStyle/>
          <a:p>
            <a:pPr>
              <a:defRPr/>
            </a:pPr>
            <a:r>
              <a:rPr lang="pl-PL" sz="2800" b="1" dirty="0" smtClean="0"/>
              <a:t>Modele </a:t>
            </a:r>
            <a:r>
              <a:rPr lang="pl-PL" sz="2800" b="1" dirty="0" smtClean="0"/>
              <a:t>organizacji </a:t>
            </a:r>
            <a:r>
              <a:rPr lang="pl-PL" sz="2800" b="1" dirty="0" smtClean="0"/>
              <a:t/>
            </a:r>
            <a:br>
              <a:rPr lang="pl-PL" sz="2800" b="1" dirty="0" smtClean="0"/>
            </a:br>
            <a:r>
              <a:rPr lang="pl-PL" sz="2800" b="1" dirty="0" smtClean="0"/>
              <a:t>edukacji </a:t>
            </a:r>
            <a:r>
              <a:rPr lang="pl-PL" sz="2800" b="1" dirty="0" smtClean="0"/>
              <a:t>osób niepełnosprawnych:</a:t>
            </a:r>
            <a:endParaRPr lang="pl-PL" sz="2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70931" y="1312333"/>
            <a:ext cx="8534400" cy="5427134"/>
          </a:xfrm>
          <a:solidFill>
            <a:schemeClr val="accent3"/>
          </a:solidFill>
          <a:ln w="7620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 marL="914400" lvl="1" indent="-514350">
              <a:buFont typeface="+mj-lt"/>
              <a:buAutoNum type="arabicPeriod"/>
              <a:defRPr/>
            </a:pPr>
            <a:r>
              <a:rPr lang="pl-PL" sz="2000" dirty="0" smtClean="0"/>
              <a:t>Edukacja indywidualna</a:t>
            </a:r>
          </a:p>
          <a:p>
            <a:pPr marL="914400" lvl="1" indent="-514350">
              <a:buNone/>
              <a:defRPr/>
            </a:pPr>
            <a:r>
              <a:rPr lang="pl-PL" sz="1800" b="1" dirty="0" smtClean="0">
                <a:solidFill>
                  <a:schemeClr val="accent5">
                    <a:lumMod val="50000"/>
                  </a:schemeClr>
                </a:solidFill>
              </a:rPr>
              <a:t>        - IZOLACJA, SAMOTNOŚĆ, OGRANICZENIE RELACJI SPOŁECZNYCH</a:t>
            </a:r>
          </a:p>
          <a:p>
            <a:pPr marL="914400" lvl="1" indent="-514350">
              <a:buFont typeface="+mj-lt"/>
              <a:buAutoNum type="arabicPeriod"/>
              <a:defRPr/>
            </a:pPr>
            <a:r>
              <a:rPr lang="pl-PL" sz="2000" dirty="0" smtClean="0"/>
              <a:t>Szkoły specjalne (model segregacyjny)</a:t>
            </a:r>
          </a:p>
          <a:p>
            <a:pPr marL="914400" lvl="1" indent="-514350">
              <a:buNone/>
              <a:defRPr/>
            </a:pPr>
            <a:r>
              <a:rPr lang="pl-PL" sz="1800" b="1" dirty="0" smtClean="0">
                <a:solidFill>
                  <a:schemeClr val="accent5">
                    <a:lumMod val="50000"/>
                  </a:schemeClr>
                </a:solidFill>
              </a:rPr>
              <a:t>        - TWORZENIE SZTUCZNEJ WSPÓLNOTY, OGRANICZENIE RELACJI SPOŁECZNYCH, OGRANICZENIE DOSTĘPU                       DO SPOŁECZEŃSTWA, OGRANICZENIE DOSTĘPU                               DO WZORCÓW ZACHOWANIA…</a:t>
            </a:r>
          </a:p>
          <a:p>
            <a:pPr marL="914400" lvl="1" indent="-514350">
              <a:buFont typeface="+mj-lt"/>
              <a:buAutoNum type="arabicPeriod"/>
              <a:defRPr/>
            </a:pPr>
            <a:r>
              <a:rPr lang="pl-PL" sz="2000" dirty="0" smtClean="0"/>
              <a:t>Szkoły integracyjne (segregacja ukryta)</a:t>
            </a:r>
          </a:p>
          <a:p>
            <a:pPr marL="1314450" lvl="2" indent="-514350">
              <a:buNone/>
              <a:defRPr/>
            </a:pPr>
            <a:r>
              <a:rPr lang="pl-PL" sz="2000" dirty="0" smtClean="0">
                <a:solidFill>
                  <a:schemeClr val="accent5">
                    <a:lumMod val="50000"/>
                  </a:schemeClr>
                </a:solidFill>
              </a:rPr>
              <a:t>  </a:t>
            </a:r>
            <a:r>
              <a:rPr lang="pl-PL" sz="1800" dirty="0" smtClean="0">
                <a:solidFill>
                  <a:schemeClr val="accent5">
                    <a:lumMod val="50000"/>
                  </a:schemeClr>
                </a:solidFill>
              </a:rPr>
              <a:t>- </a:t>
            </a:r>
            <a:r>
              <a:rPr lang="pl-PL" sz="1800" b="1" dirty="0" smtClean="0">
                <a:solidFill>
                  <a:schemeClr val="accent5">
                    <a:lumMod val="50000"/>
                  </a:schemeClr>
                </a:solidFill>
              </a:rPr>
              <a:t>TWORZENIE mniej SZTUCZNEJ WSPÓLNOTY, zmniejszenie OGRANICZENIA RELACJI SPOŁECZNYCH, zmniejszenie OGRANICZENIA DOSTĘPU DO SPOŁECZEŃSTWA, zmniejszenie OGRANICZENIA DOSTĘPU DO WZORCÓW ZACHOWANIA…</a:t>
            </a:r>
            <a:endParaRPr lang="pl-PL" sz="18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914400" lvl="1" indent="-514350">
              <a:buFont typeface="+mj-lt"/>
              <a:buAutoNum type="arabicPeriod"/>
              <a:defRPr/>
            </a:pPr>
            <a:r>
              <a:rPr lang="pl-PL" sz="2000" dirty="0" smtClean="0"/>
              <a:t>Koncepcje szkół włączających (inkluzyjnych)</a:t>
            </a:r>
          </a:p>
          <a:p>
            <a:pPr marL="1314450" lvl="2" indent="-514350">
              <a:buNone/>
              <a:defRPr/>
            </a:pPr>
            <a:r>
              <a:rPr lang="pl-PL" sz="2000" b="1" dirty="0" smtClean="0">
                <a:solidFill>
                  <a:schemeClr val="accent5">
                    <a:lumMod val="50000"/>
                  </a:schemeClr>
                </a:solidFill>
              </a:rPr>
              <a:t>  - </a:t>
            </a:r>
            <a:r>
              <a:rPr lang="pl-PL" sz="2000" b="1" dirty="0" smtClean="0">
                <a:solidFill>
                  <a:schemeClr val="accent5">
                    <a:lumMod val="50000"/>
                  </a:schemeClr>
                </a:solidFill>
              </a:rPr>
              <a:t>TWORZENIE WSPÓLNOTY SOLIDARNEJ, dostęp, dostosowanie, personalizacja (indywidualizacja), wspomaganie edukacji, wsparcie społeczne</a:t>
            </a:r>
            <a:endParaRPr lang="pl-PL" sz="20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defRPr/>
            </a:pPr>
            <a:endParaRPr lang="pl-PL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4733" y="423333"/>
            <a:ext cx="8390467" cy="939799"/>
          </a:xfr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accent1"/>
            </a:solidFill>
          </a:ln>
        </p:spPr>
        <p:txBody>
          <a:bodyPr/>
          <a:lstStyle/>
          <a:p>
            <a:pPr>
              <a:defRPr/>
            </a:pPr>
            <a:r>
              <a:rPr lang="pl-PL" sz="2800" b="1" dirty="0" smtClean="0"/>
              <a:t>Wstępne założenia </a:t>
            </a:r>
            <a:r>
              <a:rPr lang="pl-PL" sz="2800" b="1" dirty="0" smtClean="0"/>
              <a:t>nowego polskiego modelu </a:t>
            </a:r>
            <a:br>
              <a:rPr lang="pl-PL" sz="2800" b="1" dirty="0" smtClean="0"/>
            </a:br>
            <a:r>
              <a:rPr lang="pl-PL" sz="2800" b="1" dirty="0" smtClean="0"/>
              <a:t>edukacji </a:t>
            </a:r>
            <a:r>
              <a:rPr lang="pl-PL" sz="2800" b="1" dirty="0" smtClean="0"/>
              <a:t>włączającej:</a:t>
            </a:r>
            <a:endParaRPr lang="pl-PL" sz="2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4001" y="1608667"/>
            <a:ext cx="8390466" cy="5130800"/>
          </a:xfrm>
          <a:solidFill>
            <a:schemeClr val="accent3"/>
          </a:solidFill>
          <a:ln w="7620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 marL="914400" lvl="1" indent="-514350">
              <a:buFont typeface="+mj-lt"/>
              <a:buAutoNum type="arabicPeriod"/>
              <a:defRPr/>
            </a:pPr>
            <a:r>
              <a:rPr lang="pl-PL" dirty="0" smtClean="0"/>
              <a:t>Wprowadzenie dwóch „ścieżek kształcenia”: szkoła włączająca i szkoła specjalna.</a:t>
            </a:r>
          </a:p>
          <a:p>
            <a:pPr marL="914400" lvl="1" indent="-514350">
              <a:buFont typeface="+mj-lt"/>
              <a:buAutoNum type="arabicPeriod"/>
              <a:defRPr/>
            </a:pPr>
            <a:r>
              <a:rPr lang="pl-PL" dirty="0" smtClean="0"/>
              <a:t>Zorganizowanie „centrów” odpowiedzialnych                    za kształcenie uczniów ze specjalnymi potrzebami na bazie dawnych szkół specjalnych</a:t>
            </a:r>
          </a:p>
          <a:p>
            <a:pPr marL="914400" lvl="1" indent="-514350">
              <a:buFont typeface="+mj-lt"/>
              <a:buAutoNum type="arabicPeriod"/>
              <a:defRPr/>
            </a:pPr>
            <a:r>
              <a:rPr lang="pl-PL" dirty="0" smtClean="0"/>
              <a:t>Stopniowe przygotowywanie szkół ogólnodostępnych do pełnienia funkcji szkół włączających</a:t>
            </a:r>
          </a:p>
          <a:p>
            <a:pPr marL="914400" lvl="1" indent="-514350">
              <a:buFont typeface="+mj-lt"/>
              <a:buAutoNum type="arabicPeriod"/>
              <a:defRPr/>
            </a:pPr>
            <a:r>
              <a:rPr lang="pl-PL" dirty="0" smtClean="0"/>
              <a:t>Pełna drożność między szkołami włączającymi                  i specjalnymi</a:t>
            </a:r>
          </a:p>
          <a:p>
            <a:pPr marL="914400" lvl="1" indent="-514350">
              <a:buNone/>
              <a:defRPr/>
            </a:pPr>
            <a:endParaRPr lang="pl-PL" dirty="0" smtClean="0"/>
          </a:p>
          <a:p>
            <a:pPr>
              <a:defRPr/>
            </a:pPr>
            <a:endParaRPr lang="pl-PL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2466" y="287867"/>
            <a:ext cx="8390467" cy="948266"/>
          </a:xfr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accent1"/>
            </a:solidFill>
          </a:ln>
        </p:spPr>
        <p:txBody>
          <a:bodyPr/>
          <a:lstStyle/>
          <a:p>
            <a:pPr>
              <a:defRPr/>
            </a:pPr>
            <a:r>
              <a:rPr lang="pl-PL" sz="2800" b="1" dirty="0" smtClean="0"/>
              <a:t>Poszukiwanie podstaw modelu </a:t>
            </a:r>
            <a:r>
              <a:rPr lang="pl-PL" sz="2800" b="1" dirty="0" smtClean="0"/>
              <a:t>(i </a:t>
            </a:r>
            <a:r>
              <a:rPr lang="pl-PL" sz="2800" b="1" dirty="0" smtClean="0"/>
              <a:t>pojęcia)                        „</a:t>
            </a:r>
            <a:r>
              <a:rPr lang="pl-PL" sz="2800" b="1" dirty="0" smtClean="0"/>
              <a:t>szkoły dla wszystkich”:</a:t>
            </a:r>
            <a:endParaRPr lang="pl-PL" sz="2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70934" y="1490133"/>
            <a:ext cx="8390466" cy="4766734"/>
          </a:xfrm>
          <a:solidFill>
            <a:schemeClr val="accent3"/>
          </a:solidFill>
          <a:ln w="7620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 marL="914400" lvl="1" indent="-514350">
              <a:buFont typeface="+mj-lt"/>
              <a:buAutoNum type="arabicPeriod"/>
              <a:defRPr/>
            </a:pPr>
            <a:r>
              <a:rPr lang="pl-PL" dirty="0" smtClean="0"/>
              <a:t>Tradycja szkoły powszechnej</a:t>
            </a:r>
          </a:p>
          <a:p>
            <a:pPr marL="914400" lvl="1" indent="-514350">
              <a:buFont typeface="+mj-lt"/>
              <a:buAutoNum type="arabicPeriod"/>
              <a:defRPr/>
            </a:pPr>
            <a:r>
              <a:rPr lang="pl-PL" dirty="0" smtClean="0"/>
              <a:t>Doświadczenia szkół specjalnych</a:t>
            </a:r>
          </a:p>
          <a:p>
            <a:pPr marL="914400" lvl="1" indent="-514350">
              <a:buFont typeface="+mj-lt"/>
              <a:buAutoNum type="arabicPeriod"/>
              <a:defRPr/>
            </a:pPr>
            <a:r>
              <a:rPr lang="pl-PL" dirty="0" smtClean="0"/>
              <a:t>Doświadczenia szkół integracyjnych</a:t>
            </a:r>
          </a:p>
          <a:p>
            <a:pPr marL="914400" lvl="1" indent="-514350">
              <a:buFont typeface="+mj-lt"/>
              <a:buAutoNum type="arabicPeriod"/>
              <a:defRPr/>
            </a:pPr>
            <a:r>
              <a:rPr lang="pl-PL" dirty="0" smtClean="0"/>
              <a:t>Koncepcje szkoły włączającej (inkluzyjnej)</a:t>
            </a:r>
          </a:p>
          <a:p>
            <a:pPr marL="914400" lvl="1" indent="-514350">
              <a:buFont typeface="+mj-lt"/>
              <a:buAutoNum type="arabicPeriod"/>
              <a:defRPr/>
            </a:pPr>
            <a:r>
              <a:rPr lang="pl-PL" dirty="0" smtClean="0">
                <a:solidFill>
                  <a:srgbClr val="FF0000"/>
                </a:solidFill>
              </a:rPr>
              <a:t>Szkoła niewyłączająca</a:t>
            </a:r>
          </a:p>
          <a:p>
            <a:pPr marL="914400" lvl="1" indent="-514350">
              <a:buFont typeface="+mj-lt"/>
              <a:buAutoNum type="arabicPeriod"/>
              <a:defRPr/>
            </a:pPr>
            <a:r>
              <a:rPr lang="pl-PL" dirty="0" smtClean="0"/>
              <a:t>Koncepcje szkół specjalistycznych</a:t>
            </a:r>
          </a:p>
          <a:p>
            <a:pPr marL="914400" lvl="1" indent="-514350">
              <a:buFont typeface="+mj-lt"/>
              <a:buAutoNum type="arabicPeriod"/>
              <a:defRPr/>
            </a:pPr>
            <a:r>
              <a:rPr lang="pl-PL" dirty="0" smtClean="0"/>
              <a:t>Modele i dobre praktyki szkół w krajach realizujących różne koncepcje edukacji włączającej</a:t>
            </a:r>
          </a:p>
          <a:p>
            <a:pPr>
              <a:defRPr/>
            </a:pPr>
            <a:endParaRPr lang="pl-PL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2466" y="287867"/>
            <a:ext cx="8390467" cy="948266"/>
          </a:xfr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accent1"/>
            </a:solidFill>
          </a:ln>
        </p:spPr>
        <p:txBody>
          <a:bodyPr/>
          <a:lstStyle/>
          <a:p>
            <a:pPr>
              <a:defRPr/>
            </a:pPr>
            <a:r>
              <a:rPr lang="pl-PL" sz="2800" b="1" dirty="0" smtClean="0"/>
              <a:t>Zadania organizatorów szkół włączających:</a:t>
            </a:r>
            <a:endParaRPr lang="pl-PL" sz="2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70934" y="1490132"/>
            <a:ext cx="8390466" cy="4961467"/>
          </a:xfrm>
          <a:solidFill>
            <a:schemeClr val="accent3"/>
          </a:solidFill>
          <a:ln w="7620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>
              <a:defRPr/>
            </a:pPr>
            <a:r>
              <a:rPr lang="pl-PL" sz="2400" dirty="0" smtClean="0">
                <a:solidFill>
                  <a:srgbClr val="000000"/>
                </a:solidFill>
              </a:rPr>
              <a:t>Upowszechnienie wiedzy na temat specjalnych potrzeb rozwojowych i edukacyjnych uczniów</a:t>
            </a:r>
          </a:p>
          <a:p>
            <a:pPr>
              <a:defRPr/>
            </a:pPr>
            <a:r>
              <a:rPr lang="pl-PL" sz="2400" dirty="0" smtClean="0">
                <a:solidFill>
                  <a:srgbClr val="000000"/>
                </a:solidFill>
              </a:rPr>
              <a:t>Jasne określenie celów włączania</a:t>
            </a:r>
          </a:p>
          <a:p>
            <a:pPr>
              <a:defRPr/>
            </a:pPr>
            <a:r>
              <a:rPr lang="pl-PL" sz="2400" dirty="0" smtClean="0">
                <a:solidFill>
                  <a:srgbClr val="C00000"/>
                </a:solidFill>
              </a:rPr>
              <a:t>Przygotowanie kadry kierowniczej do podjęcia zadań</a:t>
            </a:r>
          </a:p>
          <a:p>
            <a:pPr>
              <a:defRPr/>
            </a:pPr>
            <a:r>
              <a:rPr lang="pl-PL" sz="2400" dirty="0" smtClean="0">
                <a:solidFill>
                  <a:srgbClr val="000000"/>
                </a:solidFill>
              </a:rPr>
              <a:t>Przygotowanie nauczycieli do podjęcia zadań</a:t>
            </a:r>
          </a:p>
          <a:p>
            <a:pPr>
              <a:defRPr/>
            </a:pPr>
            <a:r>
              <a:rPr lang="pl-PL" sz="2400" dirty="0" smtClean="0">
                <a:solidFill>
                  <a:srgbClr val="000000"/>
                </a:solidFill>
              </a:rPr>
              <a:t>Zatrudnienie specjalistów wspierających kadrę kierowniczą                    i nauczycieli oraz uczniów </a:t>
            </a:r>
            <a:r>
              <a:rPr lang="pl-PL" sz="2400" dirty="0" smtClean="0">
                <a:solidFill>
                  <a:srgbClr val="C00000"/>
                </a:solidFill>
              </a:rPr>
              <a:t>(WSZYSTKICH!)</a:t>
            </a:r>
          </a:p>
          <a:p>
            <a:pPr>
              <a:defRPr/>
            </a:pPr>
            <a:r>
              <a:rPr lang="pl-PL" sz="2400" dirty="0" smtClean="0">
                <a:solidFill>
                  <a:srgbClr val="000000"/>
                </a:solidFill>
              </a:rPr>
              <a:t>Stworzenie w </a:t>
            </a:r>
            <a:r>
              <a:rPr lang="pl-PL" sz="2400" dirty="0" smtClean="0">
                <a:solidFill>
                  <a:srgbClr val="000000"/>
                </a:solidFill>
              </a:rPr>
              <a:t>szkole </a:t>
            </a:r>
            <a:r>
              <a:rPr lang="pl-PL" sz="2400" dirty="0" smtClean="0">
                <a:solidFill>
                  <a:srgbClr val="000000"/>
                </a:solidFill>
              </a:rPr>
              <a:t>środowiska dostępnego dla osób                           z niepełnosprawnościami</a:t>
            </a:r>
          </a:p>
          <a:p>
            <a:pPr>
              <a:defRPr/>
            </a:pPr>
            <a:r>
              <a:rPr lang="pl-PL" sz="2400" dirty="0" smtClean="0">
                <a:solidFill>
                  <a:srgbClr val="000000"/>
                </a:solidFill>
              </a:rPr>
              <a:t>Stworzenie środowiska wspierającego rodziny i szkołę                           w środowisku lokalnym</a:t>
            </a:r>
            <a:endParaRPr lang="pl-PL" sz="24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270934"/>
            <a:ext cx="7772400" cy="880534"/>
          </a:xfrm>
        </p:spPr>
        <p:txBody>
          <a:bodyPr/>
          <a:lstStyle/>
          <a:p>
            <a:pPr lvl="0"/>
            <a:r>
              <a:rPr lang="pl-PL" sz="3200" b="1" dirty="0" smtClean="0"/>
              <a:t>Tworzenie środowiska wspierającego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3533" y="804333"/>
            <a:ext cx="7772400" cy="5731934"/>
          </a:xfrm>
          <a:solidFill>
            <a:schemeClr val="bg1"/>
          </a:solidFill>
          <a:ln w="76200">
            <a:solidFill>
              <a:srgbClr val="00B050"/>
            </a:solidFill>
          </a:ln>
        </p:spPr>
        <p:txBody>
          <a:bodyPr/>
          <a:lstStyle/>
          <a:p>
            <a:pPr lvl="0"/>
            <a:r>
              <a:rPr lang="pl-PL" sz="2000" dirty="0" smtClean="0"/>
              <a:t>Przede wszystkim nie odłączać dziecka/ucznia/osoby ze specjalnymi potrzebami rozwojowymi, edukacyjnymi lub życiowymi albo niepełnosprawnej od rodziny i nie wyłączać z lokalnych wspólnot społecznych.</a:t>
            </a:r>
          </a:p>
          <a:p>
            <a:pPr lvl="0"/>
            <a:r>
              <a:rPr lang="pl-PL" sz="2000" dirty="0" smtClean="0"/>
              <a:t>Wspierać rodziców i otaczać dziecko opieką w rodzinie </a:t>
            </a:r>
            <a:r>
              <a:rPr lang="pl-PL" sz="2000" dirty="0" smtClean="0"/>
              <a:t>                                    i </a:t>
            </a:r>
            <a:r>
              <a:rPr lang="pl-PL" sz="2000" dirty="0" smtClean="0"/>
              <a:t>w najbliższym środowisku społeczno-przyrodniczym.</a:t>
            </a:r>
          </a:p>
          <a:p>
            <a:pPr lvl="0"/>
            <a:r>
              <a:rPr lang="pl-PL" sz="2000" dirty="0" smtClean="0"/>
              <a:t>Udzielić rodzicom pomocy psychologicznej w uzyskaniu równowagi emocjonalnej i w rozwijaniu kompetencji rodzicielskich.</a:t>
            </a:r>
          </a:p>
          <a:p>
            <a:pPr lvl="0"/>
            <a:r>
              <a:rPr lang="pl-PL" sz="2000" dirty="0" smtClean="0"/>
              <a:t>Przygotować rodziców do racjonalnego i realistycznego planowania rehabilitacji i edukacji dziecka oraz do współpracy ze specjalistami i nauczycielami.</a:t>
            </a:r>
          </a:p>
          <a:p>
            <a:pPr lvl="0"/>
            <a:r>
              <a:rPr lang="pl-PL" sz="2000" dirty="0" smtClean="0"/>
              <a:t>Zorganizować lokalne środowisko wspierające i stworzyć warunki sprzyjające rozwojowi i edukacji oraz przygotowaniu do życia i pracy w dorosłości. </a:t>
            </a:r>
          </a:p>
          <a:p>
            <a:pPr lvl="0"/>
            <a:r>
              <a:rPr lang="pl-PL" sz="2000" dirty="0" smtClean="0"/>
              <a:t>Zapewnić możliwość wykonywania pracy lub aktywnego życia w środowisku społecznym w warunkach sprzyjających ustawicznemu rozwojowi posiadanych zdolności i z uwzględnieniem ograniczeń. </a:t>
            </a:r>
          </a:p>
          <a:p>
            <a:endParaRPr lang="pl-PL" sz="20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96333" y="440267"/>
            <a:ext cx="8390467" cy="685800"/>
          </a:xfr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accent1"/>
            </a:solidFill>
          </a:ln>
        </p:spPr>
        <p:txBody>
          <a:bodyPr/>
          <a:lstStyle/>
          <a:p>
            <a:pPr>
              <a:defRPr/>
            </a:pPr>
            <a:r>
              <a:rPr lang="pl-PL" sz="4000" b="1" dirty="0" smtClean="0"/>
              <a:t>PYTANIA: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70932" y="1380067"/>
            <a:ext cx="8449733" cy="5367866"/>
          </a:xfrm>
          <a:solidFill>
            <a:schemeClr val="accent3"/>
          </a:solidFill>
          <a:ln w="7620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pl-PL" sz="2800" dirty="0" smtClean="0"/>
              <a:t>Czy każdy uczeń z niepełnosprawnością ma prawo   do edukacji włączającej?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pl-PL" sz="2800" dirty="0" smtClean="0"/>
              <a:t>Czy każdy uczeń może kształcić się w szkole włączającej?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pl-PL" sz="2800" dirty="0" smtClean="0"/>
              <a:t>Czy edukacja w szkole włączającej jest korzystna </a:t>
            </a:r>
            <a:r>
              <a:rPr lang="pl-PL" sz="2800" dirty="0" smtClean="0"/>
              <a:t>             dla </a:t>
            </a:r>
            <a:r>
              <a:rPr lang="pl-PL" sz="2800" dirty="0" smtClean="0"/>
              <a:t>rozwoju każdego ucznia z niepełnosprawnością?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pl-PL" sz="2800" dirty="0" smtClean="0">
                <a:solidFill>
                  <a:srgbClr val="FF0000"/>
                </a:solidFill>
              </a:rPr>
              <a:t>Czy uczeń obecny na lekcji, ale nie uczestniczący </a:t>
            </a:r>
            <a:r>
              <a:rPr lang="pl-PL" sz="2800" dirty="0" smtClean="0">
                <a:solidFill>
                  <a:srgbClr val="FF0000"/>
                </a:solidFill>
              </a:rPr>
              <a:t>                 w </a:t>
            </a:r>
            <a:r>
              <a:rPr lang="pl-PL" sz="2800" dirty="0" smtClean="0">
                <a:solidFill>
                  <a:srgbClr val="FF0000"/>
                </a:solidFill>
              </a:rPr>
              <a:t>procesie lekcyjnym lub uczestniczący w nim </a:t>
            </a:r>
            <a:r>
              <a:rPr lang="pl-PL" sz="2800" dirty="0" smtClean="0">
                <a:solidFill>
                  <a:srgbClr val="FF0000"/>
                </a:solidFill>
              </a:rPr>
              <a:t>                         za </a:t>
            </a:r>
            <a:r>
              <a:rPr lang="pl-PL" sz="2800" dirty="0" smtClean="0">
                <a:solidFill>
                  <a:srgbClr val="FF0000"/>
                </a:solidFill>
              </a:rPr>
              <a:t>pośrednictwem innej osoby (nauczyciela wspomagającego, asystenta) jest podmiotem działania?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pl-PL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2467" y="609600"/>
            <a:ext cx="8534399" cy="533400"/>
          </a:xfrm>
          <a:solidFill>
            <a:schemeClr val="bg1"/>
          </a:solidFill>
          <a:ln w="762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pl-PL" sz="2800" b="1" dirty="0" smtClean="0"/>
              <a:t>PYTANIA: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70933" y="1295399"/>
            <a:ext cx="8500533" cy="5198533"/>
          </a:xfrm>
          <a:solidFill>
            <a:schemeClr val="accent6">
              <a:lumMod val="20000"/>
              <a:lumOff val="80000"/>
            </a:schemeClr>
          </a:solidFill>
          <a:ln w="762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pl-PL" sz="2800" dirty="0" smtClean="0"/>
              <a:t>Kto decyduje o wyborze szkoły?</a:t>
            </a:r>
          </a:p>
          <a:p>
            <a:r>
              <a:rPr lang="pl-PL" sz="2800" dirty="0" smtClean="0"/>
              <a:t>Jakie przesłanki biorą rodzice pod uwagę                   przy wyborze szkoły?</a:t>
            </a:r>
          </a:p>
          <a:p>
            <a:r>
              <a:rPr lang="pl-PL" sz="2800" dirty="0" smtClean="0"/>
              <a:t>Kto i w jaki sposób wspiera rodziców                       przy wyborze szkoły?</a:t>
            </a:r>
          </a:p>
          <a:p>
            <a:r>
              <a:rPr lang="pl-PL" sz="2800" dirty="0" smtClean="0">
                <a:solidFill>
                  <a:srgbClr val="FF0000"/>
                </a:solidFill>
              </a:rPr>
              <a:t>Jakie powinny być zasady i formy oceniania osiągnięć szkolnych uczniów z niepełnosprawnościami                           w edukacji włączającej? Na czym polega dostosowanie oceniania? </a:t>
            </a:r>
            <a:endParaRPr lang="pl-PL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7396" y="1124744"/>
            <a:ext cx="8291264" cy="2117989"/>
          </a:xfrm>
          <a:solidFill>
            <a:srgbClr val="FFFFCC"/>
          </a:solidFill>
          <a:ln w="76200">
            <a:solidFill>
              <a:srgbClr val="C00000"/>
            </a:solidFill>
          </a:ln>
        </p:spPr>
        <p:txBody>
          <a:bodyPr/>
          <a:lstStyle/>
          <a:p>
            <a:r>
              <a:rPr lang="pl-PL" sz="5400" b="1" dirty="0" smtClean="0"/>
              <a:t>Nie ma edukacji                              bez komunikacji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4" name="Tytuł 1"/>
          <p:cNvSpPr txBox="1">
            <a:spLocks/>
          </p:cNvSpPr>
          <p:nvPr/>
        </p:nvSpPr>
        <p:spPr bwMode="auto">
          <a:xfrm>
            <a:off x="365862" y="3656277"/>
            <a:ext cx="8291264" cy="2727589"/>
          </a:xfrm>
          <a:prstGeom prst="rect">
            <a:avLst/>
          </a:prstGeom>
          <a:solidFill>
            <a:srgbClr val="FFFF66"/>
          </a:solidFill>
          <a:ln w="76200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5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Nie ma komunikacji</a:t>
            </a:r>
            <a:br>
              <a:rPr kumimoji="0" lang="pl-PL" sz="5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l-PL" sz="5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bez wychowania językowego</a:t>
            </a:r>
            <a:r>
              <a:rPr kumimoji="0" lang="pl-PL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pl-PL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>
          <a:xfrm>
            <a:off x="309033" y="1100667"/>
            <a:ext cx="8420100" cy="3048000"/>
          </a:xfrm>
          <a:solidFill>
            <a:schemeClr val="bg1"/>
          </a:solidFill>
          <a:ln w="76200">
            <a:solidFill>
              <a:srgbClr val="7A4B28"/>
            </a:solidFill>
          </a:ln>
        </p:spPr>
        <p:txBody>
          <a:bodyPr/>
          <a:lstStyle/>
          <a:p>
            <a:r>
              <a:rPr lang="pl-PL" sz="3200" b="1" dirty="0" smtClean="0">
                <a:solidFill>
                  <a:schemeClr val="tx1"/>
                </a:solidFill>
              </a:rPr>
              <a:t>Zróżnicowanie </a:t>
            </a:r>
            <a:br>
              <a:rPr lang="pl-PL" sz="3200" b="1" dirty="0" smtClean="0">
                <a:solidFill>
                  <a:schemeClr val="tx1"/>
                </a:solidFill>
              </a:rPr>
            </a:br>
            <a:r>
              <a:rPr lang="pl-PL" sz="3200" b="1" dirty="0" smtClean="0">
                <a:solidFill>
                  <a:schemeClr val="tx1"/>
                </a:solidFill>
              </a:rPr>
              <a:t>specjalnych potrzeb rozwojowych </a:t>
            </a:r>
            <a:br>
              <a:rPr lang="pl-PL" sz="3200" b="1" dirty="0" smtClean="0">
                <a:solidFill>
                  <a:schemeClr val="tx1"/>
                </a:solidFill>
              </a:rPr>
            </a:br>
            <a:r>
              <a:rPr lang="pl-PL" sz="3200" b="1" dirty="0" smtClean="0">
                <a:solidFill>
                  <a:schemeClr val="tx1"/>
                </a:solidFill>
              </a:rPr>
              <a:t>i edukacyjnych uczniów </a:t>
            </a:r>
            <a:br>
              <a:rPr lang="pl-PL" sz="3200" b="1" dirty="0" smtClean="0">
                <a:solidFill>
                  <a:schemeClr val="tx1"/>
                </a:solidFill>
              </a:rPr>
            </a:br>
            <a:r>
              <a:rPr lang="pl-PL" sz="3200" b="1" dirty="0" smtClean="0">
                <a:solidFill>
                  <a:schemeClr val="tx1"/>
                </a:solidFill>
              </a:rPr>
              <a:t>jako wyzwanie  dla szkoły ogólnodostępnej</a:t>
            </a:r>
            <a:endParaRPr lang="pl-PL" sz="3200" b="1" dirty="0">
              <a:solidFill>
                <a:schemeClr val="tx1"/>
              </a:solidFill>
            </a:endParaRPr>
          </a:p>
        </p:txBody>
      </p:sp>
      <p:sp>
        <p:nvSpPr>
          <p:cNvPr id="3075" name="Prostokąt 5"/>
          <p:cNvSpPr>
            <a:spLocks noChangeArrowheads="1"/>
          </p:cNvSpPr>
          <p:nvPr/>
        </p:nvSpPr>
        <p:spPr bwMode="auto">
          <a:xfrm>
            <a:off x="364067" y="4737100"/>
            <a:ext cx="8348133" cy="46166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2400" dirty="0">
                <a:solidFill>
                  <a:schemeClr val="tx2"/>
                </a:solidFill>
              </a:rPr>
              <a:t>Prof. dr hab. Kazimiera </a:t>
            </a:r>
            <a:r>
              <a:rPr lang="pl-PL" sz="2400" dirty="0" smtClean="0">
                <a:solidFill>
                  <a:schemeClr val="tx2"/>
                </a:solidFill>
              </a:rPr>
              <a:t>Krakowiak</a:t>
            </a:r>
            <a:endParaRPr lang="pl-PL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4262" y="1143000"/>
            <a:ext cx="8496944" cy="5198533"/>
          </a:xfrm>
          <a:solidFill>
            <a:schemeClr val="accent5"/>
          </a:solidFill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/>
          <a:lstStyle/>
          <a:p>
            <a:pPr algn="l">
              <a:lnSpc>
                <a:spcPct val="200000"/>
              </a:lnSpc>
            </a:pPr>
            <a:r>
              <a:rPr lang="pl-PL" sz="2400" b="1" dirty="0" smtClean="0"/>
              <a:t>Rzeczywiste </a:t>
            </a:r>
            <a:r>
              <a:rPr lang="pl-PL" sz="2400" b="1" dirty="0" smtClean="0">
                <a:solidFill>
                  <a:srgbClr val="C00000"/>
                </a:solidFill>
              </a:rPr>
              <a:t>włączanie </a:t>
            </a:r>
            <a:r>
              <a:rPr lang="pl-PL" sz="2400" b="1" dirty="0" smtClean="0"/>
              <a:t>osób z niepełnosprawnościami               do ludzkich wspólnot wymaga: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   1. uczenia się sztuki porozumiewania z nimi,</a:t>
            </a:r>
            <a:br>
              <a:rPr lang="pl-PL" sz="2400" dirty="0" smtClean="0"/>
            </a:br>
            <a:r>
              <a:rPr lang="pl-PL" sz="2400" dirty="0" smtClean="0"/>
              <a:t>   2. zmniejszania uprzedzeń,</a:t>
            </a:r>
            <a:br>
              <a:rPr lang="pl-PL" sz="2400" dirty="0" smtClean="0"/>
            </a:br>
            <a:r>
              <a:rPr lang="pl-PL" sz="2400" dirty="0" smtClean="0"/>
              <a:t>   3. przezwyciężania stereotypowych wyobrażeń,</a:t>
            </a:r>
            <a:br>
              <a:rPr lang="pl-PL" sz="2400" dirty="0" smtClean="0"/>
            </a:br>
            <a:r>
              <a:rPr lang="pl-PL" sz="2400" dirty="0" smtClean="0"/>
              <a:t>   4. poznania rzeczywistych potrzeb (specjalnych?      	dodatkowych?) poszczególnych osób.</a:t>
            </a:r>
            <a:endParaRPr lang="pl-PL" sz="2400" dirty="0"/>
          </a:p>
        </p:txBody>
      </p:sp>
      <p:sp>
        <p:nvSpPr>
          <p:cNvPr id="3" name="Tytuł 1"/>
          <p:cNvSpPr txBox="1">
            <a:spLocks/>
          </p:cNvSpPr>
          <p:nvPr/>
        </p:nvSpPr>
        <p:spPr bwMode="auto">
          <a:xfrm>
            <a:off x="270933" y="203201"/>
            <a:ext cx="8576734" cy="702732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Wniosek 1:</a:t>
            </a:r>
            <a:endParaRPr kumimoji="0" lang="pl-PL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0395" y="1159933"/>
            <a:ext cx="8701938" cy="5444067"/>
          </a:xfrm>
          <a:solidFill>
            <a:schemeClr val="accent5"/>
          </a:solidFill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/>
          <a:lstStyle/>
          <a:p>
            <a:pPr marL="457200" indent="-457200" algn="l">
              <a:lnSpc>
                <a:spcPct val="200000"/>
              </a:lnSpc>
            </a:pP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>Przygotowanie szkół na </a:t>
            </a:r>
            <a:r>
              <a:rPr lang="pl-PL" sz="2400" b="1" dirty="0" smtClean="0">
                <a:solidFill>
                  <a:srgbClr val="C00000"/>
                </a:solidFill>
              </a:rPr>
              <a:t>włączanie </a:t>
            </a:r>
            <a:r>
              <a:rPr lang="pl-PL" sz="2400" b="1" dirty="0" smtClean="0"/>
              <a:t>osób </a:t>
            </a:r>
            <a:r>
              <a:rPr lang="pl-PL" sz="2400" b="1" dirty="0" smtClean="0"/>
              <a:t>                                                    z </a:t>
            </a:r>
            <a:r>
              <a:rPr lang="pl-PL" sz="2400" b="1" dirty="0" smtClean="0"/>
              <a:t>niepełnosprawnościami </a:t>
            </a:r>
            <a:r>
              <a:rPr lang="pl-PL" sz="2400" b="1" dirty="0" smtClean="0">
                <a:solidFill>
                  <a:schemeClr val="tx1"/>
                </a:solidFill>
              </a:rPr>
              <a:t>do wspólnot edukacyjnych wymaga</a:t>
            </a:r>
            <a:r>
              <a:rPr lang="pl-PL" sz="2400" b="1" dirty="0" smtClean="0"/>
              <a:t>: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   1. przygotowania nauczycieli do podjęcia nowych zadań,</a:t>
            </a:r>
            <a:br>
              <a:rPr lang="pl-PL" sz="2400" dirty="0" smtClean="0"/>
            </a:br>
            <a:r>
              <a:rPr lang="pl-PL" sz="2400" dirty="0" smtClean="0"/>
              <a:t>   2. wykształcenia pedagogów specjalnych o szerokim spektrum wiedzy (rezygnacji z wąskich specjalizacji),</a:t>
            </a:r>
            <a:br>
              <a:rPr lang="pl-PL" sz="2400" dirty="0" smtClean="0"/>
            </a:br>
            <a:r>
              <a:rPr lang="pl-PL" sz="2400" dirty="0" smtClean="0"/>
              <a:t>   3. opracowania nowych programów kształcenia pedagogów specjalnych. </a:t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endParaRPr lang="pl-PL" sz="2400" dirty="0"/>
          </a:p>
        </p:txBody>
      </p:sp>
      <p:sp>
        <p:nvSpPr>
          <p:cNvPr id="3" name="Tytuł 1"/>
          <p:cNvSpPr txBox="1">
            <a:spLocks/>
          </p:cNvSpPr>
          <p:nvPr/>
        </p:nvSpPr>
        <p:spPr bwMode="auto">
          <a:xfrm>
            <a:off x="270933" y="203201"/>
            <a:ext cx="8576734" cy="702732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Wniosek 2:</a:t>
            </a:r>
            <a:endParaRPr kumimoji="0" lang="pl-PL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31996" y="726811"/>
            <a:ext cx="8291264" cy="2117989"/>
          </a:xfrm>
          <a:solidFill>
            <a:srgbClr val="FFFFCC"/>
          </a:solidFill>
          <a:ln w="76200">
            <a:solidFill>
              <a:srgbClr val="C00000"/>
            </a:solidFill>
          </a:ln>
        </p:spPr>
        <p:txBody>
          <a:bodyPr/>
          <a:lstStyle/>
          <a:p>
            <a:r>
              <a:rPr lang="pl-PL" b="1" dirty="0" smtClean="0"/>
              <a:t>Nie ma autonomii                              bez komunikacji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4" name="Tytuł 1"/>
          <p:cNvSpPr txBox="1">
            <a:spLocks/>
          </p:cNvSpPr>
          <p:nvPr/>
        </p:nvSpPr>
        <p:spPr bwMode="auto">
          <a:xfrm>
            <a:off x="348929" y="3097477"/>
            <a:ext cx="8291264" cy="3227123"/>
          </a:xfrm>
          <a:prstGeom prst="rect">
            <a:avLst/>
          </a:prstGeom>
          <a:solidFill>
            <a:srgbClr val="FFFF66"/>
          </a:solidFill>
          <a:ln w="76200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Nie ma samodzielności życiowej bez współpracy ze środowiskiem społecznym/wspólnotą</a:t>
            </a:r>
            <a:r>
              <a:rPr kumimoji="0" lang="pl-PL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pl-PL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7133" y="609599"/>
            <a:ext cx="8356600" cy="5960534"/>
          </a:xfrm>
          <a:solidFill>
            <a:schemeClr val="bg1"/>
          </a:solidFill>
          <a:ln w="76200">
            <a:solidFill>
              <a:schemeClr val="accent1">
                <a:lumMod val="50000"/>
              </a:schemeClr>
            </a:solidFill>
          </a:ln>
        </p:spPr>
        <p:txBody>
          <a:bodyPr/>
          <a:lstStyle/>
          <a:p>
            <a:r>
              <a:rPr lang="pl-PL" sz="4000" b="1" dirty="0" smtClean="0"/>
              <a:t>Polskie szkoły podejmują </a:t>
            </a:r>
            <a:br>
              <a:rPr lang="pl-PL" sz="4000" b="1" dirty="0" smtClean="0"/>
            </a:br>
            <a:r>
              <a:rPr lang="pl-PL" sz="4000" b="1" dirty="0" smtClean="0"/>
              <a:t>zadanie</a:t>
            </a:r>
            <a:br>
              <a:rPr lang="pl-PL" sz="4000" b="1" dirty="0" smtClean="0"/>
            </a:br>
            <a:r>
              <a:rPr lang="pl-PL" sz="4000" b="1" dirty="0" smtClean="0"/>
              <a:t>trudne, </a:t>
            </a:r>
            <a:br>
              <a:rPr lang="pl-PL" sz="4000" b="1" dirty="0" smtClean="0"/>
            </a:br>
            <a:r>
              <a:rPr lang="pl-PL" sz="4000" b="1" dirty="0" smtClean="0"/>
              <a:t>nieosiągalne w postaci doskonałej, </a:t>
            </a:r>
            <a:br>
              <a:rPr lang="pl-PL" sz="4000" b="1" dirty="0" smtClean="0"/>
            </a:br>
            <a:r>
              <a:rPr lang="pl-PL" sz="4000" b="1" dirty="0" smtClean="0"/>
              <a:t>ale konieczne</a:t>
            </a:r>
            <a:br>
              <a:rPr lang="pl-PL" sz="4000" b="1" dirty="0" smtClean="0"/>
            </a:br>
            <a:r>
              <a:rPr lang="pl-PL" sz="4000" b="1" dirty="0" smtClean="0"/>
              <a:t>ze względu na samą istotę wartości</a:t>
            </a:r>
            <a:br>
              <a:rPr lang="pl-PL" sz="4000" b="1" dirty="0" smtClean="0"/>
            </a:br>
            <a:r>
              <a:rPr lang="pl-PL" sz="4000" b="1" dirty="0" smtClean="0"/>
              <a:t>ludzkiego życia</a:t>
            </a:r>
            <a:endParaRPr lang="pl-PL" sz="4000" b="1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1733" y="1346200"/>
            <a:ext cx="8390467" cy="685800"/>
          </a:xfr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accent1"/>
            </a:solidFill>
          </a:ln>
        </p:spPr>
        <p:txBody>
          <a:bodyPr/>
          <a:lstStyle/>
          <a:p>
            <a:pPr>
              <a:defRPr/>
            </a:pPr>
            <a:r>
              <a:rPr lang="pl-PL" sz="4000" b="1" dirty="0" smtClean="0"/>
              <a:t>Konkluzja: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70932" y="2201334"/>
            <a:ext cx="8449733" cy="3111500"/>
          </a:xfrm>
          <a:solidFill>
            <a:schemeClr val="accent3"/>
          </a:solidFill>
          <a:ln w="7620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 algn="ctr">
              <a:buFontTx/>
              <a:buNone/>
              <a:defRPr/>
            </a:pPr>
            <a:r>
              <a:rPr lang="pl-PL" sz="2800" dirty="0" smtClean="0"/>
              <a:t>	</a:t>
            </a:r>
            <a:endParaRPr lang="pl-PL" sz="2800" dirty="0" smtClean="0"/>
          </a:p>
          <a:p>
            <a:pPr algn="ctr">
              <a:buFontTx/>
              <a:buNone/>
              <a:defRPr/>
            </a:pPr>
            <a:r>
              <a:rPr lang="pl-PL" sz="2800" dirty="0" smtClean="0"/>
              <a:t>Uczenie się umiejętności </a:t>
            </a:r>
            <a:r>
              <a:rPr lang="pl-PL" sz="2800" dirty="0" smtClean="0"/>
              <a:t>udzielania sobie wzajemnie                           mądrego i skutecznego wsparcia,                                  potrzebnego w zmaganiu się z przeciwnościami losu                                                                i dążeniu do osiągnięcia pełni człowieczeństwa,                       jest zarazem drogą i celem </a:t>
            </a:r>
            <a:r>
              <a:rPr lang="pl-PL" sz="2800" dirty="0" smtClean="0"/>
              <a:t>edukacji</a:t>
            </a:r>
            <a:endParaRPr lang="pl-PL" sz="2800" dirty="0" smtClean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393558" y="3211612"/>
            <a:ext cx="4356242" cy="175432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pl-PL" sz="54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Dziękuję </a:t>
            </a:r>
            <a:r>
              <a:rPr lang="pl-PL" sz="5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za uwagę !</a:t>
            </a: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5600" y="404813"/>
            <a:ext cx="2305050" cy="3722687"/>
          </a:xfrm>
          <a:prstGeom prst="rect">
            <a:avLst/>
          </a:prstGeom>
          <a:noFill/>
          <a:ln w="762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</p:pic>
    </p:spTree>
  </p:cSld>
  <p:clrMapOvr>
    <a:masterClrMapping/>
  </p:clrMapOvr>
  <p:transition advClick="0"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1083833617"/>
              </p:ext>
            </p:extLst>
          </p:nvPr>
        </p:nvGraphicFramePr>
        <p:xfrm>
          <a:off x="611560" y="1700808"/>
          <a:ext cx="8280920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301752"/>
            <a:ext cx="8077200" cy="1143000"/>
          </a:xfrm>
        </p:spPr>
        <p:txBody>
          <a:bodyPr/>
          <a:lstStyle/>
          <a:p>
            <a:r>
              <a:rPr lang="pl-PL" dirty="0" smtClean="0"/>
              <a:t>CELE REFERATU: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222374151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E429971-BC57-430F-BB25-C0574E5E39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7E429971-BC57-430F-BB25-C0574E5E39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54B1729-BC98-42C1-9C6C-D65DCBA435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graphicEl>
                                              <a:dgm id="{D54B1729-BC98-42C1-9C6C-D65DCBA435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04276DC-EE64-470A-B8BC-09067B8045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graphicEl>
                                              <a:dgm id="{C04276DC-EE64-470A-B8BC-09067B8045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37A5355-225B-4C6F-AED7-6C620F99EE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graphicEl>
                                              <a:dgm id="{B37A5355-225B-4C6F-AED7-6C620F99EE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5034101-5B7D-4FE7-B47A-5A48CF3960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graphicEl>
                                              <a:dgm id="{F5034101-5B7D-4FE7-B47A-5A48CF3960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7C3E6FD-D83F-4BDA-907E-B5EE041DA9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graphicEl>
                                              <a:dgm id="{C7C3E6FD-D83F-4BDA-907E-B5EE041DA9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7866" y="1286933"/>
            <a:ext cx="8390467" cy="685800"/>
          </a:xfr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accent1"/>
            </a:solidFill>
          </a:ln>
        </p:spPr>
        <p:txBody>
          <a:bodyPr/>
          <a:lstStyle/>
          <a:p>
            <a:pPr>
              <a:defRPr/>
            </a:pPr>
            <a:r>
              <a:rPr lang="pl-PL" sz="4000" b="1" dirty="0" smtClean="0"/>
              <a:t>Myśl przewodnia: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70932" y="2201334"/>
            <a:ext cx="8449733" cy="3111500"/>
          </a:xfrm>
          <a:solidFill>
            <a:schemeClr val="accent3"/>
          </a:solidFill>
          <a:ln w="7620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 algn="ctr">
              <a:buFontTx/>
              <a:buNone/>
              <a:defRPr/>
            </a:pPr>
            <a:r>
              <a:rPr lang="pl-PL" sz="2800" dirty="0" smtClean="0"/>
              <a:t>	</a:t>
            </a:r>
            <a:endParaRPr lang="pl-PL" sz="2800" dirty="0" smtClean="0"/>
          </a:p>
          <a:p>
            <a:pPr algn="ctr">
              <a:buFontTx/>
              <a:buNone/>
              <a:defRPr/>
            </a:pPr>
            <a:r>
              <a:rPr lang="pl-PL" sz="2800" dirty="0" smtClean="0"/>
              <a:t>Umiejętność </a:t>
            </a:r>
            <a:r>
              <a:rPr lang="pl-PL" sz="2800" dirty="0" smtClean="0"/>
              <a:t>udzielania sobie wzajemnie                           mądrego i skutecznego wsparcia,                                  potrzebnego w zmaganiu się z przeciwnościami losu                                                                i dążeniu do osiągnięcia pełni człowieczeństwa,                       jest zarazem drogą i celem </a:t>
            </a:r>
            <a:r>
              <a:rPr lang="pl-PL" sz="2800" dirty="0" smtClean="0"/>
              <a:t>wychowania.</a:t>
            </a:r>
            <a:endParaRPr lang="pl-PL" sz="2800" dirty="0" smtClean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7133" y="609599"/>
            <a:ext cx="8356600" cy="5960534"/>
          </a:xfrm>
          <a:solidFill>
            <a:schemeClr val="bg1"/>
          </a:solidFill>
          <a:ln w="76200">
            <a:solidFill>
              <a:schemeClr val="accent1">
                <a:lumMod val="50000"/>
              </a:schemeClr>
            </a:solidFill>
          </a:ln>
        </p:spPr>
        <p:txBody>
          <a:bodyPr/>
          <a:lstStyle/>
          <a:p>
            <a:r>
              <a:rPr lang="pl-PL" sz="4000" dirty="0" smtClean="0"/>
              <a:t>Tworzenie społeczeństwa włączającego </a:t>
            </a:r>
            <a:br>
              <a:rPr lang="pl-PL" sz="4000" dirty="0" smtClean="0"/>
            </a:br>
            <a:r>
              <a:rPr lang="pl-PL" sz="4000" dirty="0" smtClean="0"/>
              <a:t>to zadanie wszystkich wspólnot społecznych:</a:t>
            </a:r>
            <a:br>
              <a:rPr lang="pl-PL" sz="4000" dirty="0" smtClean="0"/>
            </a:br>
            <a:r>
              <a:rPr lang="pl-PL" sz="4000" dirty="0" smtClean="0"/>
              <a:t>rodzin,</a:t>
            </a:r>
            <a:br>
              <a:rPr lang="pl-PL" sz="4000" dirty="0" smtClean="0"/>
            </a:br>
            <a:r>
              <a:rPr lang="pl-PL" sz="4000" dirty="0" smtClean="0"/>
              <a:t>środowisk edukacyjnych,</a:t>
            </a:r>
            <a:br>
              <a:rPr lang="pl-PL" sz="4000" dirty="0" smtClean="0"/>
            </a:br>
            <a:r>
              <a:rPr lang="pl-PL" sz="4000" dirty="0" smtClean="0"/>
              <a:t>wspólnot lokalnych, </a:t>
            </a:r>
            <a:br>
              <a:rPr lang="pl-PL" sz="4000" dirty="0" smtClean="0"/>
            </a:br>
            <a:r>
              <a:rPr lang="pl-PL" sz="4000" dirty="0" smtClean="0"/>
              <a:t>państwa obywatelskiego </a:t>
            </a:r>
            <a:br>
              <a:rPr lang="pl-PL" sz="4000" dirty="0" smtClean="0"/>
            </a:br>
            <a:r>
              <a:rPr lang="pl-PL" sz="4000" dirty="0" smtClean="0"/>
              <a:t>i</a:t>
            </a:r>
            <a:r>
              <a:rPr lang="pl-PL" sz="4000" dirty="0" smtClean="0"/>
              <a:t> wspólnoty narodowej. </a:t>
            </a:r>
            <a:endParaRPr lang="pl-PL" sz="40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60400" y="1007533"/>
            <a:ext cx="7772400" cy="1363133"/>
          </a:xfrm>
          <a:solidFill>
            <a:schemeClr val="bg1"/>
          </a:solidFill>
          <a:ln w="76200">
            <a:solidFill>
              <a:srgbClr val="7030A0"/>
            </a:solidFill>
          </a:ln>
        </p:spPr>
        <p:txBody>
          <a:bodyPr/>
          <a:lstStyle/>
          <a:p>
            <a:r>
              <a:rPr lang="pl-PL" sz="2800" b="1" dirty="0" smtClean="0"/>
              <a:t>Podstawy prawne tworzenia nowego modelu edukacji osób ze specjalnymi potrzebami edukacyjnymi w tym z niepełnosprawnościami  </a:t>
            </a:r>
            <a:endParaRPr lang="pl-PL" sz="2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60400" y="2777066"/>
            <a:ext cx="7721600" cy="3175000"/>
          </a:xfrm>
          <a:solidFill>
            <a:srgbClr val="FFFF66"/>
          </a:solidFill>
          <a:ln w="76200">
            <a:solidFill>
              <a:srgbClr val="7030A0"/>
            </a:solidFill>
          </a:ln>
        </p:spPr>
        <p:txBody>
          <a:bodyPr/>
          <a:lstStyle/>
          <a:p>
            <a:r>
              <a:rPr lang="pl-PL" sz="2400" dirty="0" smtClean="0"/>
              <a:t>Ustawa z dnia 21 września 1990 r. o ratyfikacji Konwencji o prawach dziecka, przyjętej przez Zgromadzenie Ogólne Narodów Zjednoczonych dnia 20 listopada 1989 r. (</a:t>
            </a:r>
            <a:r>
              <a:rPr lang="pl-PL" sz="2400" dirty="0" err="1" smtClean="0"/>
              <a:t>Dz.U</a:t>
            </a:r>
            <a:r>
              <a:rPr lang="pl-PL" sz="2400" dirty="0" smtClean="0"/>
              <a:t>. z 1991 r. Nr 16, poz. 71).</a:t>
            </a:r>
          </a:p>
          <a:p>
            <a:r>
              <a:rPr lang="pl-PL" sz="2400" dirty="0" smtClean="0"/>
              <a:t>Ustawa z dnia 15 czerwca 2012 r. o ratyfikacji Konwencji o prawach osób niepełnosprawnych, sporządzonej w Nowym Jorku dnia 13 grudnia 2006 r. (Dz. U. poz. 882).</a:t>
            </a:r>
          </a:p>
          <a:p>
            <a:endParaRPr lang="pl-PL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1134" y="1185334"/>
            <a:ext cx="7848600" cy="4563534"/>
          </a:xfrm>
          <a:solidFill>
            <a:schemeClr val="bg1"/>
          </a:solidFill>
          <a:ln w="76200">
            <a:solidFill>
              <a:schemeClr val="accent1">
                <a:lumMod val="50000"/>
              </a:schemeClr>
            </a:solidFill>
          </a:ln>
        </p:spPr>
        <p:txBody>
          <a:bodyPr/>
          <a:lstStyle/>
          <a:p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W </a:t>
            </a:r>
            <a:r>
              <a:rPr lang="pl-PL" sz="2800" dirty="0" smtClean="0"/>
              <a:t>przyjętych aktach prawnych                                         dosyć jasno określone są prawa dziecka                                          oraz prawa osób niepełnosprawnych,                                      ale ich urzeczywistnienie natrafia na trudności                              już na etapie szczegółowych sformułowań dotyczących celów oraz form, zasad, metod                                 i środków kształcenia.</a:t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  </a:t>
            </a:r>
            <a:endParaRPr lang="pl-PL" sz="28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1733" y="440266"/>
            <a:ext cx="8390467" cy="685800"/>
          </a:xfr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accent1"/>
            </a:solidFill>
          </a:ln>
        </p:spPr>
        <p:txBody>
          <a:bodyPr/>
          <a:lstStyle/>
          <a:p>
            <a:pPr>
              <a:defRPr/>
            </a:pPr>
            <a:r>
              <a:rPr lang="pl-PL" sz="2800" b="1" dirty="0" smtClean="0"/>
              <a:t>Zagadnienia trudne (</a:t>
            </a:r>
            <a:r>
              <a:rPr lang="pl-PL" sz="2800" b="1" dirty="0" smtClean="0">
                <a:solidFill>
                  <a:srgbClr val="FF0000"/>
                </a:solidFill>
              </a:rPr>
              <a:t>i niejasne</a:t>
            </a:r>
            <a:r>
              <a:rPr lang="pl-PL" sz="2800" b="1" dirty="0" smtClean="0"/>
              <a:t>):</a:t>
            </a:r>
            <a:endParaRPr lang="pl-PL" sz="2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7867" y="1253067"/>
            <a:ext cx="8390466" cy="4521199"/>
          </a:xfrm>
          <a:solidFill>
            <a:schemeClr val="accent3"/>
          </a:solidFill>
          <a:ln w="7620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 marL="914400" lvl="1" indent="-514350">
              <a:buFont typeface="+mj-lt"/>
              <a:buAutoNum type="arabicPeriod"/>
              <a:defRPr/>
            </a:pPr>
            <a:r>
              <a:rPr lang="pl-PL" sz="2000" dirty="0" smtClean="0"/>
              <a:t>Na czym polega dostęp osób z niepełnosprawnościami do edukacji                   w systemie włączającym?</a:t>
            </a:r>
          </a:p>
          <a:p>
            <a:pPr marL="914400" lvl="1" indent="-514350">
              <a:buFont typeface="+mj-lt"/>
              <a:buAutoNum type="arabicPeriod"/>
              <a:defRPr/>
            </a:pPr>
            <a:r>
              <a:rPr lang="pl-PL" sz="2000" dirty="0" smtClean="0"/>
              <a:t>Na czym polega uczestnictwo w lekcji (procesie </a:t>
            </a:r>
            <a:r>
              <a:rPr lang="pl-PL" sz="2000" dirty="0" smtClean="0"/>
              <a:t>nauczania-uczenia się)</a:t>
            </a:r>
            <a:endParaRPr lang="pl-PL" sz="2000" dirty="0" smtClean="0">
              <a:solidFill>
                <a:srgbClr val="FF0000"/>
              </a:solidFill>
            </a:endParaRPr>
          </a:p>
          <a:p>
            <a:pPr marL="914400" lvl="1" indent="-514350">
              <a:buFont typeface="+mj-lt"/>
              <a:buAutoNum type="arabicPeriod"/>
              <a:defRPr/>
            </a:pPr>
            <a:r>
              <a:rPr lang="pl-PL" sz="2000" dirty="0" smtClean="0"/>
              <a:t>Na czym polega dostępność treści kształcenia, podręczników i pomocy dydaktycznych? </a:t>
            </a:r>
          </a:p>
          <a:p>
            <a:pPr marL="914400" lvl="1" indent="-514350">
              <a:buFont typeface="+mj-lt"/>
              <a:buAutoNum type="arabicPeriod"/>
              <a:defRPr/>
            </a:pPr>
            <a:r>
              <a:rPr lang="pl-PL" sz="2000" dirty="0" smtClean="0"/>
              <a:t>Na czym powinno polegać dostosowanie treści kształcenia, podręczników i pomocy dydaktycznych? </a:t>
            </a:r>
          </a:p>
          <a:p>
            <a:pPr marL="914400" lvl="1" indent="-514350">
              <a:buFont typeface="+mj-lt"/>
              <a:buAutoNum type="arabicPeriod"/>
              <a:defRPr/>
            </a:pPr>
            <a:r>
              <a:rPr lang="pl-PL" sz="2000" dirty="0" smtClean="0"/>
              <a:t>Czy dostosowanie polega na projektowaniu uniwersalnym?</a:t>
            </a:r>
          </a:p>
          <a:p>
            <a:pPr marL="914400" lvl="1" indent="-514350">
              <a:buFont typeface="+mj-lt"/>
              <a:buAutoNum type="arabicPeriod"/>
              <a:defRPr/>
            </a:pPr>
            <a:r>
              <a:rPr lang="pl-PL" sz="2000" dirty="0" smtClean="0"/>
              <a:t>Czy dostosowanie polega na indywidualizacji (spersonalizowaniu?) treści kształcenia, podręczników i pomocy dydaktycznych, a zwłaszcza metodyki nauczania? </a:t>
            </a:r>
            <a:endParaRPr lang="pl-PL" sz="2000" dirty="0" smtClean="0"/>
          </a:p>
          <a:p>
            <a:pPr marL="914400" lvl="1" indent="-514350">
              <a:buFont typeface="+mj-lt"/>
              <a:buAutoNum type="arabicPeriod"/>
              <a:defRPr/>
            </a:pPr>
            <a:r>
              <a:rPr lang="pl-PL" sz="2000" dirty="0" smtClean="0"/>
              <a:t>Jakie powinny być zasady oceniania w edukacji </a:t>
            </a:r>
            <a:r>
              <a:rPr lang="pl-PL" sz="2000" dirty="0" err="1" smtClean="0"/>
              <a:t>właczającej</a:t>
            </a:r>
            <a:r>
              <a:rPr lang="pl-PL" sz="2000" dirty="0" smtClean="0"/>
              <a:t>?</a:t>
            </a:r>
            <a:endParaRPr lang="pl-PL" sz="2000" dirty="0" smtClean="0"/>
          </a:p>
          <a:p>
            <a:pPr marL="914400" lvl="1" indent="-514350">
              <a:buFont typeface="+mj-lt"/>
              <a:buAutoNum type="arabicPeriod"/>
              <a:defRPr/>
            </a:pPr>
            <a:endParaRPr lang="pl-PL" sz="2000" dirty="0" smtClean="0"/>
          </a:p>
          <a:p>
            <a:pPr marL="914400" lvl="1" indent="-514350">
              <a:buFont typeface="+mj-lt"/>
              <a:buAutoNum type="arabicPeriod"/>
              <a:defRPr/>
            </a:pPr>
            <a:endParaRPr lang="pl-PL" sz="2000" dirty="0" smtClean="0"/>
          </a:p>
          <a:p>
            <a:pPr marL="914400" lvl="1" indent="-514350">
              <a:buFont typeface="+mj-lt"/>
              <a:buAutoNum type="arabicPeriod"/>
              <a:defRPr/>
            </a:pPr>
            <a:endParaRPr lang="pl-PL" sz="2000" dirty="0" smtClean="0"/>
          </a:p>
          <a:p>
            <a:pPr marL="914400" lvl="1" indent="-514350">
              <a:buNone/>
              <a:defRPr/>
            </a:pPr>
            <a:endParaRPr lang="pl-PL" dirty="0" smtClean="0"/>
          </a:p>
          <a:p>
            <a:pPr>
              <a:defRPr/>
            </a:pP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270933" y="5825067"/>
            <a:ext cx="8551334" cy="646331"/>
          </a:xfrm>
          <a:prstGeom prst="rect">
            <a:avLst/>
          </a:prstGeom>
          <a:solidFill>
            <a:srgbClr val="FFFF66"/>
          </a:solidFill>
          <a:ln w="762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l-PL" dirty="0" smtClean="0"/>
              <a:t>Odpowiedzi na pytania postawione wyżej wymagają ustawicznego  indywidualnego rozważania w odniesieniu do konkretnych osób i środowisk.</a:t>
            </a:r>
            <a:endParaRPr lang="pl-PL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4178" y="755907"/>
            <a:ext cx="8640960" cy="647973"/>
          </a:xfrm>
          <a:solidFill>
            <a:schemeClr val="bg1"/>
          </a:solidFill>
          <a:ln w="76200">
            <a:solidFill>
              <a:srgbClr val="AA9672"/>
            </a:solidFill>
          </a:ln>
        </p:spPr>
        <p:txBody>
          <a:bodyPr/>
          <a:lstStyle/>
          <a:p>
            <a:pPr>
              <a:defRPr/>
            </a:pPr>
            <a:r>
              <a:rPr lang="pl-PL" sz="2800" b="1" dirty="0" smtClean="0">
                <a:solidFill>
                  <a:schemeClr val="tx1"/>
                </a:solidFill>
              </a:rPr>
              <a:t>Dodatkowe (specjalne) potrzeby osób/uczniów </a:t>
            </a:r>
            <a:endParaRPr lang="pl-PL" sz="2800" b="1" dirty="0">
              <a:solidFill>
                <a:schemeClr val="tx1"/>
              </a:solidFill>
            </a:endParaRPr>
          </a:p>
        </p:txBody>
      </p:sp>
      <p:sp>
        <p:nvSpPr>
          <p:cNvPr id="8195" name="Symbol zastępczy zawartości 2"/>
          <p:cNvSpPr>
            <a:spLocks noGrp="1"/>
          </p:cNvSpPr>
          <p:nvPr>
            <p:ph idx="1"/>
          </p:nvPr>
        </p:nvSpPr>
        <p:spPr>
          <a:xfrm>
            <a:off x="262467" y="1704586"/>
            <a:ext cx="8652933" cy="2308613"/>
          </a:xfrm>
          <a:solidFill>
            <a:schemeClr val="accent1"/>
          </a:solidFill>
        </p:spPr>
        <p:txBody>
          <a:bodyPr/>
          <a:lstStyle/>
          <a:p>
            <a:pPr algn="ctr">
              <a:buNone/>
            </a:pPr>
            <a:r>
              <a:rPr lang="pl-PL" sz="2800" b="1" dirty="0" smtClean="0"/>
              <a:t>	</a:t>
            </a:r>
            <a:r>
              <a:rPr lang="pl-PL" sz="2800" b="1" dirty="0" smtClean="0"/>
              <a:t>Specjalne </a:t>
            </a:r>
            <a:r>
              <a:rPr lang="pl-PL" sz="2800" b="1" dirty="0" smtClean="0"/>
              <a:t>(dodatkowe) potrzeby</a:t>
            </a:r>
            <a:r>
              <a:rPr lang="pl-PL" sz="2800" dirty="0" smtClean="0"/>
              <a:t> człowieka/dziecka/ucznia to potrzeby pojawiające się               w konsekwencji istnienia barier (blokad)                                 w zaspokajaniu potrzeb podstawowych.</a:t>
            </a:r>
          </a:p>
          <a:p>
            <a:pPr>
              <a:buFontTx/>
              <a:buNone/>
            </a:pPr>
            <a:endParaRPr lang="pl-PL" sz="2800" dirty="0" smtClean="0"/>
          </a:p>
        </p:txBody>
      </p:sp>
      <p:sp>
        <p:nvSpPr>
          <p:cNvPr id="4" name="pole tekstowe 3"/>
          <p:cNvSpPr txBox="1"/>
          <p:nvPr/>
        </p:nvSpPr>
        <p:spPr>
          <a:xfrm>
            <a:off x="253857" y="4419600"/>
            <a:ext cx="8644610" cy="2308324"/>
          </a:xfrm>
          <a:prstGeom prst="rect">
            <a:avLst/>
          </a:prstGeom>
          <a:solidFill>
            <a:schemeClr val="bg1"/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rgbClr val="C00000"/>
                </a:solidFill>
              </a:rPr>
              <a:t>Zaspokajanie potrzeb specjalnych polega </a:t>
            </a:r>
          </a:p>
          <a:p>
            <a:r>
              <a:rPr lang="pl-PL" sz="2400" b="1" dirty="0" smtClean="0">
                <a:solidFill>
                  <a:srgbClr val="C00000"/>
                </a:solidFill>
              </a:rPr>
              <a:t>na usuwaniu lub niwelacji barier (blokad).</a:t>
            </a:r>
          </a:p>
          <a:p>
            <a:endParaRPr lang="pl-PL" sz="2400" b="1" dirty="0" smtClean="0">
              <a:solidFill>
                <a:srgbClr val="C00000"/>
              </a:solidFill>
            </a:endParaRPr>
          </a:p>
          <a:p>
            <a:r>
              <a:rPr lang="pl-PL" sz="2400" b="1" dirty="0" smtClean="0">
                <a:solidFill>
                  <a:srgbClr val="C00000"/>
                </a:solidFill>
              </a:rPr>
              <a:t>Najtrudniejsze do usunięcia bariery</a:t>
            </a:r>
          </a:p>
          <a:p>
            <a:r>
              <a:rPr lang="pl-PL" sz="2400" b="1" dirty="0" smtClean="0">
                <a:solidFill>
                  <a:srgbClr val="C00000"/>
                </a:solidFill>
              </a:rPr>
              <a:t>istnieją w naszych ludzkich umysłach.</a:t>
            </a:r>
          </a:p>
          <a:p>
            <a:r>
              <a:rPr lang="pl-PL" sz="2400" dirty="0" smtClean="0"/>
              <a:t>  </a:t>
            </a:r>
            <a:endParaRPr lang="pl-PL" sz="24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Projekt domyślny">
  <a:themeElements>
    <a:clrScheme name="2_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Projekt domyśln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pl-P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pl-P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rojekt domyśln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ojekt domyślny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rojekt domyśln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20579</TotalTime>
  <Words>894</Words>
  <Application>Microsoft Office PowerPoint</Application>
  <PresentationFormat>Pokaz na ekranie (4:3)</PresentationFormat>
  <Paragraphs>105</Paragraphs>
  <Slides>25</Slides>
  <Notes>3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25</vt:i4>
      </vt:variant>
    </vt:vector>
  </HeadingPairs>
  <TitlesOfParts>
    <vt:vector size="26" baseType="lpstr">
      <vt:lpstr>2_Projekt domyślny</vt:lpstr>
      <vt:lpstr>Slajd 1</vt:lpstr>
      <vt:lpstr>Zróżnicowanie  specjalnych potrzeb rozwojowych  i edukacyjnych uczniów  jako wyzwanie  dla szkoły ogólnodostępnej</vt:lpstr>
      <vt:lpstr>CELE REFERATU:</vt:lpstr>
      <vt:lpstr>Myśl przewodnia:</vt:lpstr>
      <vt:lpstr>Tworzenie społeczeństwa włączającego  to zadanie wszystkich wspólnot społecznych: rodzin, środowisk edukacyjnych, wspólnot lokalnych,  państwa obywatelskiego  i wspólnoty narodowej. </vt:lpstr>
      <vt:lpstr>Podstawy prawne tworzenia nowego modelu edukacji osób ze specjalnymi potrzebami edukacyjnymi w tym z niepełnosprawnościami  </vt:lpstr>
      <vt:lpstr> W przyjętych aktach prawnych                                         dosyć jasno określone są prawa dziecka                                          oraz prawa osób niepełnosprawnych,                                      ale ich urzeczywistnienie natrafia na trudności                              już na etapie szczegółowych sformułowań dotyczących celów oraz form, zasad, metod                                 i środków kształcenia.    </vt:lpstr>
      <vt:lpstr>Zagadnienia trudne (i niejasne):</vt:lpstr>
      <vt:lpstr>Dodatkowe (specjalne) potrzeby osób/uczniów </vt:lpstr>
      <vt:lpstr>Celem nowego modelu edukacji                                              uczniów ze specjalnymi/dodatkowymi                         potrzebami edukacyjnymi                                                         (w tym z niepełnosprawnościami)                                               jest wypracowanie                                                                         i wprowadzenie do praktyki szkolnej                                    zasad tworzenia warunków sprzyjających                             ich rzeczywistemu włączaniu do życia                                        w społeczeństwie                                                                        i kształcenia w szkołach ogólnodostępnych. </vt:lpstr>
      <vt:lpstr>Czynnik utrudniający opracowanie modelu uniwersalnego:</vt:lpstr>
      <vt:lpstr>Modele organizacji  edukacji osób niepełnosprawnych:</vt:lpstr>
      <vt:lpstr>Wstępne założenia nowego polskiego modelu  edukacji włączającej:</vt:lpstr>
      <vt:lpstr>Poszukiwanie podstaw modelu (i pojęcia)                        „szkoły dla wszystkich”:</vt:lpstr>
      <vt:lpstr>Zadania organizatorów szkół włączających:</vt:lpstr>
      <vt:lpstr>Tworzenie środowiska wspierającego </vt:lpstr>
      <vt:lpstr>PYTANIA:</vt:lpstr>
      <vt:lpstr>PYTANIA:</vt:lpstr>
      <vt:lpstr>Nie ma edukacji                              bez komunikacji.</vt:lpstr>
      <vt:lpstr>Rzeczywiste włączanie osób z niepełnosprawnościami               do ludzkich wspólnot wymaga:    1. uczenia się sztuki porozumiewania z nimi,    2. zmniejszania uprzedzeń,    3. przezwyciężania stereotypowych wyobrażeń,    4. poznania rzeczywistych potrzeb (specjalnych?       dodatkowych?) poszczególnych osób.</vt:lpstr>
      <vt:lpstr>  Przygotowanie szkół na włączanie osób                                                     z niepełnosprawnościami do wspólnot edukacyjnych wymaga:    1. przygotowania nauczycieli do podjęcia nowych zadań,    2. wykształcenia pedagogów specjalnych o szerokim spektrum wiedzy (rezygnacji z wąskich specjalizacji),    3. opracowania nowych programów kształcenia pedagogów specjalnych.   </vt:lpstr>
      <vt:lpstr>Nie ma autonomii                              bez komunikacji.</vt:lpstr>
      <vt:lpstr>Polskie szkoły podejmują  zadanie trudne,  nieosiągalne w postaci doskonałej,  ale konieczne ze względu na samą istotę wartości ludzkiego życia</vt:lpstr>
      <vt:lpstr>Konkluzja:</vt:lpstr>
      <vt:lpstr>Slajd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</dc:creator>
  <cp:lastModifiedBy>K. Krakowiak</cp:lastModifiedBy>
  <cp:revision>604</cp:revision>
  <dcterms:created xsi:type="dcterms:W3CDTF">1601-01-01T00:00:00Z</dcterms:created>
  <dcterms:modified xsi:type="dcterms:W3CDTF">2018-05-08T17:09:06Z</dcterms:modified>
</cp:coreProperties>
</file>